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69" d="100"/>
          <a:sy n="69" d="100"/>
        </p:scale>
        <p:origin x="372"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IE"/>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IE"/>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E0271F1-B4F2-47E4-9F95-EB56A89E4D1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117082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DAE42C0-71A8-4847-8BE0-8ED8A9DD551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404255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0D14D74-5B0D-4176-AB0D-408499ED2F1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52188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8750C4F6-1D32-4504-9E5D-38D2F358469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072717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2D205787-1D27-4902-BBDC-2CF96AA5B3D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616099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4D36E3E9-045D-4B31-82F6-9ABCCFC8EB0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24211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A37FC1FC-D4D3-4094-BAE3-7AA3587D69E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335259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03DD2557-E840-428B-8462-492F5B20F46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076088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ABBBC159-18FF-4B31-90E0-40DCE6A0C90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36251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18ABC61C-FD03-411E-A947-2658AC36EAA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557703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IE"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30BECE3C-D6C5-4E31-921A-B305B9B398D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032713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8000"/>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D89E9376-CD63-4112-BF3F-EFB3B05210DE}"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29269336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www.cs.umb.edu/jfklibrary/" TargetMode="Externa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http://coombs.anu.edu.au/~vern/van_kien/mau1/diem.gif" TargetMode="External"/><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http://uwadmnweb.uwyo.edu/AHC/exhibits/veterans/jpgs/veteran03b.jpg" TargetMode="External"/><Relationship Id="rId7" Type="http://schemas.openxmlformats.org/officeDocument/2006/relationships/image" Target="../media/image30.jpeg"/><Relationship Id="rId2" Type="http://schemas.openxmlformats.org/officeDocument/2006/relationships/image" Target="../media/image28.jpeg"/><Relationship Id="rId1" Type="http://schemas.openxmlformats.org/officeDocument/2006/relationships/slideLayout" Target="../slideLayouts/slideLayout7.xml"/><Relationship Id="rId6" Type="http://schemas.openxmlformats.org/officeDocument/2006/relationships/hyperlink" Target="file:///\\SCSD-NAS02\..\..\..\DOCUME~1\Owner\LOCALS~1\Temp\h46mmaf.htm" TargetMode="External"/><Relationship Id="rId5" Type="http://schemas.openxmlformats.org/officeDocument/2006/relationships/image" Target="http://www.screamingeagle326.com/photos/npix7.jpg" TargetMode="External"/><Relationship Id="rId4" Type="http://schemas.openxmlformats.org/officeDocument/2006/relationships/image" Target="../media/image29.jpeg"/><Relationship Id="rId9" Type="http://schemas.openxmlformats.org/officeDocument/2006/relationships/image" Target="http://www.armytrucks.com/image/m151-2.jpg"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w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8" Type="http://schemas.openxmlformats.org/officeDocument/2006/relationships/image" Target="http://www.pbs.org/wgbh/amex/vietnam/trenches/img/vietsoldier.gif" TargetMode="External"/><Relationship Id="rId3" Type="http://schemas.openxmlformats.org/officeDocument/2006/relationships/image" Target="http://www.newgenevacenter.org/portrait/ho-chi-minh.jpg" TargetMode="External"/><Relationship Id="rId7" Type="http://schemas.openxmlformats.org/officeDocument/2006/relationships/image" Target="../media/image40.pn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http://www.csrp.org/mao.jpg" TargetMode="External"/><Relationship Id="rId5" Type="http://schemas.openxmlformats.org/officeDocument/2006/relationships/image" Target="../media/image39.jpeg"/><Relationship Id="rId4" Type="http://schemas.openxmlformats.org/officeDocument/2006/relationships/image" Target="../media/image38.jpeg"/></Relationships>
</file>

<file path=ppt/slides/_rels/slide21.xml.rels><?xml version="1.0" encoding="UTF-8" standalone="yes"?>
<Relationships xmlns="http://schemas.openxmlformats.org/package/2006/relationships"><Relationship Id="rId8" Type="http://schemas.openxmlformats.org/officeDocument/2006/relationships/image" Target="http://www.pbs.org/wgbh/amex/vietnam/trenches/img/vietsoldier.gif" TargetMode="External"/><Relationship Id="rId3" Type="http://schemas.openxmlformats.org/officeDocument/2006/relationships/image" Target="http://www.newgenevacenter.org/portrait/ho-chi-minh.jpg" TargetMode="External"/><Relationship Id="rId7" Type="http://schemas.openxmlformats.org/officeDocument/2006/relationships/image" Target="../media/image40.pn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http://www.csrp.org/mao.jpg" TargetMode="External"/><Relationship Id="rId5" Type="http://schemas.openxmlformats.org/officeDocument/2006/relationships/image" Target="../media/image39.jpeg"/><Relationship Id="rId4" Type="http://schemas.openxmlformats.org/officeDocument/2006/relationships/image" Target="../media/image38.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slideLayout" Target="../slideLayouts/slideLayout2.xml"/><Relationship Id="rId1" Type="http://schemas.openxmlformats.org/officeDocument/2006/relationships/video" Target="file:///F:\Global%2010\Vietnam%20War\Underground_Tunnels.asf" TargetMode="External"/><Relationship Id="rId4" Type="http://schemas.openxmlformats.org/officeDocument/2006/relationships/image" Target="../media/image42.png"/></Relationships>
</file>

<file path=ppt/slides/_rels/slide2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 Id="rId4" Type="http://schemas.openxmlformats.org/officeDocument/2006/relationships/image" Target="../media/image54.png"/></Relationships>
</file>

<file path=ppt/slides/_rels/slide33.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hyperlink" Target="http://www.youtube.com/watch?v=YxfT79bIWuc" TargetMode="External"/><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8" Type="http://schemas.openxmlformats.org/officeDocument/2006/relationships/image" Target="../media/image66.jpeg"/><Relationship Id="rId13" Type="http://schemas.openxmlformats.org/officeDocument/2006/relationships/image" Target="../media/image71.png"/><Relationship Id="rId18" Type="http://schemas.openxmlformats.org/officeDocument/2006/relationships/image" Target="../media/image76.jpeg"/><Relationship Id="rId3" Type="http://schemas.openxmlformats.org/officeDocument/2006/relationships/image" Target="../media/image61.png"/><Relationship Id="rId7" Type="http://schemas.openxmlformats.org/officeDocument/2006/relationships/image" Target="../media/image65.jpeg"/><Relationship Id="rId12" Type="http://schemas.openxmlformats.org/officeDocument/2006/relationships/image" Target="../media/image70.jpeg"/><Relationship Id="rId17" Type="http://schemas.openxmlformats.org/officeDocument/2006/relationships/image" Target="../media/image75.jpeg"/><Relationship Id="rId2" Type="http://schemas.openxmlformats.org/officeDocument/2006/relationships/image" Target="../media/image60.png"/><Relationship Id="rId16" Type="http://schemas.openxmlformats.org/officeDocument/2006/relationships/image" Target="../media/image74.jpeg"/><Relationship Id="rId20" Type="http://schemas.openxmlformats.org/officeDocument/2006/relationships/image" Target="../media/image78.jpeg"/><Relationship Id="rId1" Type="http://schemas.openxmlformats.org/officeDocument/2006/relationships/slideLayout" Target="../slideLayouts/slideLayout7.xml"/><Relationship Id="rId6" Type="http://schemas.openxmlformats.org/officeDocument/2006/relationships/image" Target="../media/image64.png"/><Relationship Id="rId11" Type="http://schemas.openxmlformats.org/officeDocument/2006/relationships/image" Target="../media/image69.png"/><Relationship Id="rId5" Type="http://schemas.openxmlformats.org/officeDocument/2006/relationships/image" Target="../media/image63.jpeg"/><Relationship Id="rId15" Type="http://schemas.openxmlformats.org/officeDocument/2006/relationships/image" Target="../media/image73.png"/><Relationship Id="rId10" Type="http://schemas.openxmlformats.org/officeDocument/2006/relationships/image" Target="../media/image68.jpeg"/><Relationship Id="rId19" Type="http://schemas.openxmlformats.org/officeDocument/2006/relationships/image" Target="../media/image77.jpeg"/><Relationship Id="rId4" Type="http://schemas.openxmlformats.org/officeDocument/2006/relationships/image" Target="../media/image62.jpeg"/><Relationship Id="rId9" Type="http://schemas.openxmlformats.org/officeDocument/2006/relationships/image" Target="../media/image67.jpeg"/><Relationship Id="rId14" Type="http://schemas.openxmlformats.org/officeDocument/2006/relationships/image" Target="../media/image72.jpeg"/></Relationships>
</file>

<file path=ppt/slides/_rels/slide37.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hyperlink" Target="http://news.bbc.co.uk/olmedia/720000/images/_720724_nvasaigon300.jpg" TargetMode="External"/><Relationship Id="rId2" Type="http://schemas.openxmlformats.org/officeDocument/2006/relationships/image" Target="../media/image84.jpeg"/><Relationship Id="rId1" Type="http://schemas.openxmlformats.org/officeDocument/2006/relationships/slideLayout" Target="../slideLayouts/slideLayout7.xml"/><Relationship Id="rId5" Type="http://schemas.openxmlformats.org/officeDocument/2006/relationships/image" Target="../media/image86.png"/><Relationship Id="rId4" Type="http://schemas.openxmlformats.org/officeDocument/2006/relationships/image" Target="../media/image85.jpeg"/></Relationships>
</file>

<file path=ppt/slides/_rels/slide43.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image" Target="../media/image88.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image" Target="../media/image90.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image" Target="../media/image92.png"/><Relationship Id="rId1" Type="http://schemas.openxmlformats.org/officeDocument/2006/relationships/slideLayout" Target="../slideLayouts/slideLayout2.xml"/><Relationship Id="rId5" Type="http://schemas.openxmlformats.org/officeDocument/2006/relationships/hyperlink" Target="https://www.youtube.com/watch?v=wuxjTxxQUTs" TargetMode="External"/><Relationship Id="rId4" Type="http://schemas.openxmlformats.org/officeDocument/2006/relationships/hyperlink" Target="http://www.youtube.com/watch?v=ZpRuKyksxks"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www.fanen.com/Cosims/grafik/dien_bien_phu.gif" TargetMode="External"/><Relationship Id="rId1" Type="http://schemas.openxmlformats.org/officeDocument/2006/relationships/slideLayout" Target="../slideLayouts/slideLayout7.xml"/><Relationship Id="rId6" Type="http://schemas.openxmlformats.org/officeDocument/2006/relationships/image" Target="http://www.newgenevacenter.org/portrait/ho-chi-minh.jpg" TargetMode="External"/><Relationship Id="rId5" Type="http://schemas.openxmlformats.org/officeDocument/2006/relationships/image" Target="../media/image16.jpeg"/><Relationship Id="rId4" Type="http://schemas.openxmlformats.org/officeDocument/2006/relationships/image" Target="http://www.fanen.com/Cosims/grafik/dien_bien_phu.gif"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http://www.crimelibrary.com/serial10/mylai/images/South-Vietnam-Flag.jpg" TargetMode="External"/><Relationship Id="rId3" Type="http://schemas.openxmlformats.org/officeDocument/2006/relationships/image" Target="../media/image18.jpeg"/><Relationship Id="rId7" Type="http://schemas.openxmlformats.org/officeDocument/2006/relationships/image" Target="../media/image20.jpeg"/><Relationship Id="rId2" Type="http://schemas.openxmlformats.org/officeDocument/2006/relationships/image" Target="../media/image17.wmf"/><Relationship Id="rId1" Type="http://schemas.openxmlformats.org/officeDocument/2006/relationships/slideLayout" Target="../slideLayouts/slideLayout7.xml"/><Relationship Id="rId6" Type="http://schemas.openxmlformats.org/officeDocument/2006/relationships/image" Target="http://www.swimport.com/flags/F142.JPEG" TargetMode="External"/><Relationship Id="rId5" Type="http://schemas.openxmlformats.org/officeDocument/2006/relationships/image" Target="../media/image19.jpeg"/><Relationship Id="rId4" Type="http://schemas.openxmlformats.org/officeDocument/2006/relationships/image" Target="http://www.probertencyclopaedia.com/j/Dwight%20Eisenhower.jp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1524000" y="2667001"/>
            <a:ext cx="89154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fontAlgn="base" hangingPunct="1">
              <a:spcBef>
                <a:spcPct val="50000"/>
              </a:spcBef>
              <a:spcAft>
                <a:spcPct val="0"/>
              </a:spcAft>
            </a:pPr>
            <a:r>
              <a:rPr lang="en-US" altLang="en-US" sz="8000" b="1">
                <a:solidFill>
                  <a:srgbClr val="000000"/>
                </a:solidFill>
                <a:latin typeface="Batang" panose="02030600000101010101" pitchFamily="18" charset="-127"/>
              </a:rPr>
              <a:t>The Vietnam War</a:t>
            </a:r>
          </a:p>
        </p:txBody>
      </p:sp>
      <p:pic>
        <p:nvPicPr>
          <p:cNvPr id="2051" name="Picture 4" descr="Vietn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1" y="381000"/>
            <a:ext cx="2093913" cy="228600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052" name="Picture 6" descr="davvietn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533401"/>
            <a:ext cx="2895600" cy="2132013"/>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053" name="Picture 8" descr="Vietnam%20Girl"/>
          <p:cNvPicPr>
            <a:picLocks noChangeAspect="1" noChangeArrowheads="1"/>
          </p:cNvPicPr>
          <p:nvPr/>
        </p:nvPicPr>
        <p:blipFill>
          <a:blip r:embed="rId4">
            <a:extLst>
              <a:ext uri="{28A0092B-C50C-407E-A947-70E740481C1C}">
                <a14:useLocalDpi xmlns:a14="http://schemas.microsoft.com/office/drawing/2010/main" val="0"/>
              </a:ext>
            </a:extLst>
          </a:blip>
          <a:srcRect l="4088" t="5748"/>
          <a:stretch>
            <a:fillRect/>
          </a:stretch>
        </p:blipFill>
        <p:spPr bwMode="auto">
          <a:xfrm>
            <a:off x="5029201" y="1143001"/>
            <a:ext cx="1787525" cy="1249363"/>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054" name="Picture 10" descr="VIETNAM_BIBLIOGRAPHY-14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1" y="4876800"/>
            <a:ext cx="2422525" cy="1646238"/>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055" name="Picture 12" descr="hue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29200" y="4267200"/>
            <a:ext cx="2743200" cy="2293938"/>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056" name="Picture 14" descr="VIETNAM_BIBLIOGRAPHY-12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05800" y="4114801"/>
            <a:ext cx="1646238" cy="2422525"/>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63433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dissolve">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ChangeArrowheads="1"/>
          </p:cNvSpPr>
          <p:nvPr/>
        </p:nvSpPr>
        <p:spPr bwMode="auto">
          <a:xfrm>
            <a:off x="1600200" y="990600"/>
            <a:ext cx="57150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fontAlgn="base" hangingPunct="1">
              <a:spcBef>
                <a:spcPct val="0"/>
              </a:spcBef>
              <a:spcAft>
                <a:spcPct val="0"/>
              </a:spcAft>
            </a:pPr>
            <a:r>
              <a:rPr lang="en-US" altLang="en-US" sz="2800">
                <a:solidFill>
                  <a:srgbClr val="FFFFFF"/>
                </a:solidFill>
              </a:rPr>
              <a:t>The </a:t>
            </a:r>
            <a:r>
              <a:rPr lang="en-US" altLang="en-US" sz="2800" b="1">
                <a:solidFill>
                  <a:srgbClr val="FFFFFF"/>
                </a:solidFill>
                <a:hlinkClick r:id="rId2"/>
              </a:rPr>
              <a:t>Kennedy administration</a:t>
            </a:r>
            <a:r>
              <a:rPr lang="en-US" altLang="en-US" sz="2800">
                <a:solidFill>
                  <a:srgbClr val="FFFFFF"/>
                </a:solidFill>
              </a:rPr>
              <a:t> seemed split on how peaceful or democratic the Diem regime really was. Some Kennedy advisers believed Diem had not instituted enough social and economic reforms to remain a viable leader in South Vietnam. Others argued that Diem was the </a:t>
            </a:r>
          </a:p>
          <a:p>
            <a:pPr algn="ctr" eaLnBrk="1" fontAlgn="base" hangingPunct="1">
              <a:spcBef>
                <a:spcPct val="0"/>
              </a:spcBef>
              <a:spcAft>
                <a:spcPct val="0"/>
              </a:spcAft>
            </a:pPr>
            <a:r>
              <a:rPr lang="en-US" altLang="en-US" sz="2800">
                <a:solidFill>
                  <a:srgbClr val="FFFFFF"/>
                </a:solidFill>
              </a:rPr>
              <a:t>"best of a bad lot." </a:t>
            </a:r>
          </a:p>
          <a:p>
            <a:pPr algn="ctr" fontAlgn="base">
              <a:spcBef>
                <a:spcPct val="0"/>
              </a:spcBef>
              <a:spcAft>
                <a:spcPct val="0"/>
              </a:spcAft>
            </a:pPr>
            <a:endParaRPr lang="en-US" altLang="en-US" sz="2800">
              <a:solidFill>
                <a:srgbClr val="FFFFFF"/>
              </a:solidFill>
            </a:endParaRPr>
          </a:p>
        </p:txBody>
      </p:sp>
      <p:sp>
        <p:nvSpPr>
          <p:cNvPr id="32772" name="Rectangle 4"/>
          <p:cNvSpPr>
            <a:spLocks noChangeArrowheads="1"/>
          </p:cNvSpPr>
          <p:nvPr/>
        </p:nvSpPr>
        <p:spPr bwMode="auto">
          <a:xfrm>
            <a:off x="1752600" y="5381626"/>
            <a:ext cx="8686800" cy="109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fontAlgn="base" hangingPunct="1">
              <a:spcBef>
                <a:spcPct val="0"/>
              </a:spcBef>
              <a:spcAft>
                <a:spcPct val="0"/>
              </a:spcAft>
            </a:pPr>
            <a:r>
              <a:rPr lang="en-US" altLang="en-US" sz="2800">
                <a:solidFill>
                  <a:srgbClr val="FFFFFF"/>
                </a:solidFill>
              </a:rPr>
              <a:t>President Diem maintained that South Vietnam was a peace-loving democracy and that the </a:t>
            </a:r>
            <a:r>
              <a:rPr lang="en-US" altLang="en-US" sz="2800" b="1" u="sng">
                <a:solidFill>
                  <a:srgbClr val="FFFFFF"/>
                </a:solidFill>
              </a:rPr>
              <a:t>Communists</a:t>
            </a:r>
            <a:r>
              <a:rPr lang="en-US" altLang="en-US" sz="2800">
                <a:solidFill>
                  <a:srgbClr val="FFFFFF"/>
                </a:solidFill>
              </a:rPr>
              <a:t> were out to destroy his new country. </a:t>
            </a:r>
          </a:p>
          <a:p>
            <a:pPr fontAlgn="base">
              <a:spcBef>
                <a:spcPct val="0"/>
              </a:spcBef>
              <a:spcAft>
                <a:spcPct val="0"/>
              </a:spcAft>
            </a:pPr>
            <a:endParaRPr lang="en-US" altLang="en-US" sz="2800">
              <a:solidFill>
                <a:srgbClr val="FFFFFF"/>
              </a:solidFill>
            </a:endParaRPr>
          </a:p>
        </p:txBody>
      </p:sp>
      <p:pic>
        <p:nvPicPr>
          <p:cNvPr id="10244" name="Picture 6" descr="fdie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228600"/>
            <a:ext cx="287655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5" name="Rectangle 7"/>
          <p:cNvSpPr>
            <a:spLocks noChangeArrowheads="1"/>
          </p:cNvSpPr>
          <p:nvPr/>
        </p:nvSpPr>
        <p:spPr bwMode="auto">
          <a:xfrm>
            <a:off x="1600200" y="4495801"/>
            <a:ext cx="8915400" cy="63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fontAlgn="base" hangingPunct="1">
              <a:spcBef>
                <a:spcPct val="0"/>
              </a:spcBef>
              <a:spcAft>
                <a:spcPct val="0"/>
              </a:spcAft>
            </a:pPr>
            <a:r>
              <a:rPr lang="en-US" altLang="en-US" sz="3200" b="1">
                <a:solidFill>
                  <a:srgbClr val="FFFF00"/>
                </a:solidFill>
              </a:rPr>
              <a:t>Should the United States support Ngo Dinh Diem?</a:t>
            </a:r>
          </a:p>
          <a:p>
            <a:pPr fontAlgn="base">
              <a:spcBef>
                <a:spcPct val="0"/>
              </a:spcBef>
              <a:spcAft>
                <a:spcPct val="0"/>
              </a:spcAft>
            </a:pPr>
            <a:endParaRPr lang="en-US" altLang="en-US" sz="3200" b="1">
              <a:solidFill>
                <a:srgbClr val="FFFF00"/>
              </a:solidFill>
            </a:endParaRPr>
          </a:p>
        </p:txBody>
      </p:sp>
    </p:spTree>
    <p:extLst>
      <p:ext uri="{BB962C8B-B14F-4D97-AF65-F5344CB8AC3E}">
        <p14:creationId xmlns:p14="http://schemas.microsoft.com/office/powerpoint/2010/main" val="37218543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2772"/>
                                        </p:tgtEl>
                                        <p:attrNameLst>
                                          <p:attrName>style.visibility</p:attrName>
                                        </p:attrNameLst>
                                      </p:cBhvr>
                                      <p:to>
                                        <p:strVal val="visible"/>
                                      </p:to>
                                    </p:set>
                                    <p:anim calcmode="lin" valueType="num">
                                      <p:cBhvr additive="base">
                                        <p:cTn id="7" dur="500" fill="hold"/>
                                        <p:tgtEl>
                                          <p:spTgt spid="32772"/>
                                        </p:tgtEl>
                                        <p:attrNameLst>
                                          <p:attrName>ppt_x</p:attrName>
                                        </p:attrNameLst>
                                      </p:cBhvr>
                                      <p:tavLst>
                                        <p:tav tm="0">
                                          <p:val>
                                            <p:strVal val="0-#ppt_w/2"/>
                                          </p:val>
                                        </p:tav>
                                        <p:tav tm="100000">
                                          <p:val>
                                            <p:strVal val="#ppt_x"/>
                                          </p:val>
                                        </p:tav>
                                      </p:tavLst>
                                    </p:anim>
                                    <p:anim calcmode="lin" valueType="num">
                                      <p:cBhvr additive="base">
                                        <p:cTn id="8" dur="500" fill="hold"/>
                                        <p:tgtEl>
                                          <p:spTgt spid="3277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32775"/>
                                        </p:tgtEl>
                                        <p:attrNameLst>
                                          <p:attrName>style.visibility</p:attrName>
                                        </p:attrNameLst>
                                      </p:cBhvr>
                                      <p:to>
                                        <p:strVal val="visible"/>
                                      </p:to>
                                    </p:set>
                                    <p:animEffect transition="in" filter="checkerboard(across)">
                                      <p:cBhvr>
                                        <p:cTn id="13" dur="500"/>
                                        <p:tgtEl>
                                          <p:spTgt spid="327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2" grpId="0" autoUpdateAnimBg="0"/>
      <p:bldP spid="32775"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7" descr="di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1" y="381000"/>
            <a:ext cx="2574925" cy="321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ext Box 8"/>
          <p:cNvSpPr>
            <a:spLocks noGrp="1" noChangeArrowheads="1"/>
          </p:cNvSpPr>
          <p:nvPr>
            <p:ph type="title"/>
          </p:nvPr>
        </p:nvSpPr>
        <p:spPr>
          <a:xfrm>
            <a:off x="4953000" y="609600"/>
            <a:ext cx="5257800" cy="2209800"/>
          </a:xfrm>
          <a:noFill/>
        </p:spPr>
        <p:txBody>
          <a:bodyPr/>
          <a:lstStyle/>
          <a:p>
            <a:pPr algn="l" eaLnBrk="1" hangingPunct="1">
              <a:spcBef>
                <a:spcPct val="50000"/>
              </a:spcBef>
            </a:pPr>
            <a:r>
              <a:rPr lang="en-US" altLang="en-US" sz="2800" b="1">
                <a:solidFill>
                  <a:srgbClr val="FFFF00"/>
                </a:solidFill>
              </a:rPr>
              <a:t>Cause:</a:t>
            </a:r>
            <a:r>
              <a:rPr lang="en-US" altLang="en-US" sz="2400">
                <a:solidFill>
                  <a:schemeClr val="tx1"/>
                </a:solidFill>
              </a:rPr>
              <a:t>  </a:t>
            </a:r>
            <a:r>
              <a:rPr lang="en-US" altLang="en-US" sz="2800">
                <a:solidFill>
                  <a:schemeClr val="bg1"/>
                </a:solidFill>
              </a:rPr>
              <a:t>Diem and his brother, Ngo Dinh Nhu, began raiding </a:t>
            </a:r>
            <a:r>
              <a:rPr lang="en-US" altLang="en-US" sz="2800" b="1" u="sng">
                <a:solidFill>
                  <a:schemeClr val="bg1"/>
                </a:solidFill>
              </a:rPr>
              <a:t>Buddhist</a:t>
            </a:r>
            <a:r>
              <a:rPr lang="en-US" altLang="en-US" sz="2800">
                <a:solidFill>
                  <a:schemeClr val="bg1"/>
                </a:solidFill>
              </a:rPr>
              <a:t> pagodas in South Vietnam, claiming they were harboring Communists.</a:t>
            </a:r>
          </a:p>
        </p:txBody>
      </p:sp>
      <p:sp>
        <p:nvSpPr>
          <p:cNvPr id="31754" name="Text Box 10"/>
          <p:cNvSpPr txBox="1">
            <a:spLocks noChangeArrowheads="1"/>
          </p:cNvSpPr>
          <p:nvPr/>
        </p:nvSpPr>
        <p:spPr bwMode="auto">
          <a:xfrm>
            <a:off x="1828800" y="3962400"/>
            <a:ext cx="52578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50000"/>
              </a:spcBef>
              <a:spcAft>
                <a:spcPct val="0"/>
              </a:spcAft>
            </a:pPr>
            <a:r>
              <a:rPr lang="en-US" altLang="en-US" sz="2800" b="1">
                <a:solidFill>
                  <a:srgbClr val="FFFF00"/>
                </a:solidFill>
              </a:rPr>
              <a:t>Result:</a:t>
            </a:r>
            <a:r>
              <a:rPr lang="en-US" altLang="en-US">
                <a:solidFill>
                  <a:srgbClr val="000000"/>
                </a:solidFill>
              </a:rPr>
              <a:t>  </a:t>
            </a:r>
            <a:r>
              <a:rPr lang="en-US" altLang="en-US" sz="2800">
                <a:solidFill>
                  <a:srgbClr val="FFFFFF"/>
                </a:solidFill>
              </a:rPr>
              <a:t>Massive protests on the streets of Saigon took place including the </a:t>
            </a:r>
            <a:r>
              <a:rPr lang="en-US" altLang="en-US" sz="2800" b="1" u="sng">
                <a:solidFill>
                  <a:srgbClr val="FFFFFF"/>
                </a:solidFill>
              </a:rPr>
              <a:t>self-immolation</a:t>
            </a:r>
            <a:r>
              <a:rPr lang="en-US" altLang="en-US" sz="2800">
                <a:solidFill>
                  <a:srgbClr val="FFFFFF"/>
                </a:solidFill>
              </a:rPr>
              <a:t> of many Buddhist monks.</a:t>
            </a:r>
          </a:p>
        </p:txBody>
      </p:sp>
      <p:pic>
        <p:nvPicPr>
          <p:cNvPr id="31755"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2326" y="2743200"/>
            <a:ext cx="3114675"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70" name="Rectangle 13"/>
          <p:cNvSpPr>
            <a:spLocks noChangeArrowheads="1"/>
          </p:cNvSpPr>
          <p:nvPr/>
        </p:nvSpPr>
        <p:spPr bwMode="auto">
          <a:xfrm>
            <a:off x="3467100" y="2668589"/>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IE" altLang="en-US">
              <a:solidFill>
                <a:srgbClr val="000000"/>
              </a:solidFill>
            </a:endParaRPr>
          </a:p>
        </p:txBody>
      </p:sp>
    </p:spTree>
    <p:extLst>
      <p:ext uri="{BB962C8B-B14F-4D97-AF65-F5344CB8AC3E}">
        <p14:creationId xmlns:p14="http://schemas.microsoft.com/office/powerpoint/2010/main" val="407968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5" fill="hold" grpId="0" nodeType="clickEffect">
                                  <p:stCondLst>
                                    <p:cond delay="0"/>
                                  </p:stCondLst>
                                  <p:childTnLst>
                                    <p:set>
                                      <p:cBhvr>
                                        <p:cTn id="6" dur="1" fill="hold">
                                          <p:stCondLst>
                                            <p:cond delay="0"/>
                                          </p:stCondLst>
                                        </p:cTn>
                                        <p:tgtEl>
                                          <p:spTgt spid="31754"/>
                                        </p:tgtEl>
                                        <p:attrNameLst>
                                          <p:attrName>style.visibility</p:attrName>
                                        </p:attrNameLst>
                                      </p:cBhvr>
                                      <p:to>
                                        <p:strVal val="visible"/>
                                      </p:to>
                                    </p:set>
                                    <p:animEffect transition="in" filter="checkerboard(down)">
                                      <p:cBhvr>
                                        <p:cTn id="7" dur="500"/>
                                        <p:tgtEl>
                                          <p:spTgt spid="3175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1755"/>
                                        </p:tgtEl>
                                        <p:attrNameLst>
                                          <p:attrName>style.visibility</p:attrName>
                                        </p:attrNameLst>
                                      </p:cBhvr>
                                      <p:to>
                                        <p:strVal val="visible"/>
                                      </p:to>
                                    </p:set>
                                    <p:animEffect transition="in" filter="dissolve">
                                      <p:cBhvr>
                                        <p:cTn id="12" dur="500"/>
                                        <p:tgtEl>
                                          <p:spTgt spid="317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4"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9" descr="thqud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44450"/>
            <a:ext cx="7315200" cy="495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Text Box 13"/>
          <p:cNvSpPr>
            <a:spLocks noGrp="1" noChangeArrowheads="1"/>
          </p:cNvSpPr>
          <p:nvPr>
            <p:ph type="title"/>
          </p:nvPr>
        </p:nvSpPr>
        <p:spPr>
          <a:xfrm>
            <a:off x="1752600" y="5257800"/>
            <a:ext cx="8915400" cy="457200"/>
          </a:xfrm>
          <a:noFill/>
        </p:spPr>
        <p:txBody>
          <a:bodyPr/>
          <a:lstStyle/>
          <a:p>
            <a:pPr eaLnBrk="1" hangingPunct="1">
              <a:spcBef>
                <a:spcPct val="50000"/>
              </a:spcBef>
            </a:pPr>
            <a:r>
              <a:rPr lang="en-US" altLang="en-US" sz="2800">
                <a:solidFill>
                  <a:schemeClr val="bg1"/>
                </a:solidFill>
              </a:rPr>
              <a:t>Why would these Buddhist monks perform such an act? </a:t>
            </a:r>
            <a:br>
              <a:rPr lang="en-US" altLang="en-US" sz="2800">
                <a:solidFill>
                  <a:schemeClr val="bg1"/>
                </a:solidFill>
              </a:rPr>
            </a:br>
            <a:endParaRPr lang="en-US" altLang="en-US" sz="2800">
              <a:solidFill>
                <a:schemeClr val="bg1"/>
              </a:solidFill>
            </a:endParaRPr>
          </a:p>
        </p:txBody>
      </p:sp>
      <p:sp>
        <p:nvSpPr>
          <p:cNvPr id="20494" name="Rectangle 14"/>
          <p:cNvSpPr>
            <a:spLocks noChangeArrowheads="1"/>
          </p:cNvSpPr>
          <p:nvPr/>
        </p:nvSpPr>
        <p:spPr bwMode="auto">
          <a:xfrm>
            <a:off x="1524000" y="5410200"/>
            <a:ext cx="89154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fontAlgn="base" hangingPunct="1">
              <a:spcBef>
                <a:spcPct val="0"/>
              </a:spcBef>
              <a:spcAft>
                <a:spcPct val="0"/>
              </a:spcAft>
            </a:pPr>
            <a:r>
              <a:rPr lang="en-US" altLang="en-US" sz="2800">
                <a:solidFill>
                  <a:srgbClr val="FFFFFF"/>
                </a:solidFill>
              </a:rPr>
              <a:t>The pictures of the monks engulfed in flames made world headlines, bringing attention to the corrupt government of Ngo Dinh Diem.</a:t>
            </a:r>
          </a:p>
        </p:txBody>
      </p:sp>
    </p:spTree>
    <p:extLst>
      <p:ext uri="{BB962C8B-B14F-4D97-AF65-F5344CB8AC3E}">
        <p14:creationId xmlns:p14="http://schemas.microsoft.com/office/powerpoint/2010/main" val="35360143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494"/>
                                        </p:tgtEl>
                                        <p:attrNameLst>
                                          <p:attrName>style.visibility</p:attrName>
                                        </p:attrNameLst>
                                      </p:cBhvr>
                                      <p:to>
                                        <p:strVal val="visible"/>
                                      </p:to>
                                    </p:set>
                                    <p:animEffect transition="in" filter="dissolve">
                                      <p:cBhvr>
                                        <p:cTn id="7" dur="500"/>
                                        <p:tgtEl>
                                          <p:spTgt spid="204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4"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26" name="Group 10"/>
          <p:cNvGrpSpPr>
            <a:grpSpLocks/>
          </p:cNvGrpSpPr>
          <p:nvPr/>
        </p:nvGrpSpPr>
        <p:grpSpPr bwMode="auto">
          <a:xfrm>
            <a:off x="2057400" y="927100"/>
            <a:ext cx="8040688" cy="2654300"/>
            <a:chOff x="336" y="584"/>
            <a:chExt cx="5065" cy="1672"/>
          </a:xfrm>
        </p:grpSpPr>
        <p:sp>
          <p:nvSpPr>
            <p:cNvPr id="13320" name="Text Box 2"/>
            <p:cNvSpPr txBox="1">
              <a:spLocks noChangeArrowheads="1"/>
            </p:cNvSpPr>
            <p:nvPr/>
          </p:nvSpPr>
          <p:spPr bwMode="auto">
            <a:xfrm>
              <a:off x="336" y="584"/>
              <a:ext cx="3888" cy="1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50000"/>
                </a:spcBef>
                <a:spcAft>
                  <a:spcPct val="0"/>
                </a:spcAft>
              </a:pPr>
              <a:r>
                <a:rPr lang="en-US" altLang="en-US" sz="2800" b="1">
                  <a:solidFill>
                    <a:srgbClr val="FFFF00"/>
                  </a:solidFill>
                </a:rPr>
                <a:t>Cause:</a:t>
              </a:r>
              <a:r>
                <a:rPr lang="en-US" altLang="en-US">
                  <a:solidFill>
                    <a:srgbClr val="000000"/>
                  </a:solidFill>
                </a:rPr>
                <a:t>  </a:t>
              </a:r>
              <a:r>
                <a:rPr lang="en-US" altLang="en-US" sz="2800">
                  <a:solidFill>
                    <a:srgbClr val="FFFFFF"/>
                  </a:solidFill>
                </a:rPr>
                <a:t>Diem is an unpopular, corrupt, dictator and decides NOT hold scheduled </a:t>
              </a:r>
              <a:r>
                <a:rPr lang="en-US" altLang="en-US" sz="2800" b="1" u="sng">
                  <a:solidFill>
                    <a:srgbClr val="FFFFFF"/>
                  </a:solidFill>
                </a:rPr>
                <a:t>elections </a:t>
              </a:r>
              <a:r>
                <a:rPr lang="en-US" altLang="en-US" sz="2800">
                  <a:solidFill>
                    <a:srgbClr val="FFFFFF"/>
                  </a:solidFill>
                </a:rPr>
                <a:t>that were promised to the people. (The U.S. supported his decision because they thought the Communists would be elected.)</a:t>
              </a:r>
            </a:p>
          </p:txBody>
        </p:sp>
        <p:pic>
          <p:nvPicPr>
            <p:cNvPr id="13321" name="Picture 4" descr="http://coombs.anu.edu.au/~vern/van_kien/mau1/diem.gif"/>
            <p:cNvPicPr>
              <a:picLocks noChangeAspect="1" noChangeArrowheads="1"/>
            </p:cNvPicPr>
            <p:nvPr/>
          </p:nvPicPr>
          <p:blipFill>
            <a:blip r:embed="rId2" r:link="rId3">
              <a:lum bright="18000"/>
              <a:extLst>
                <a:ext uri="{28A0092B-C50C-407E-A947-70E740481C1C}">
                  <a14:useLocalDpi xmlns:a14="http://schemas.microsoft.com/office/drawing/2010/main" val="0"/>
                </a:ext>
              </a:extLst>
            </a:blip>
            <a:srcRect/>
            <a:stretch>
              <a:fillRect/>
            </a:stretch>
          </p:blipFill>
          <p:spPr bwMode="auto">
            <a:xfrm>
              <a:off x="4320" y="672"/>
              <a:ext cx="1081" cy="1584"/>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sp>
        <p:nvSpPr>
          <p:cNvPr id="13315" name="Rectangle 5"/>
          <p:cNvSpPr>
            <a:spLocks noChangeArrowheads="1"/>
          </p:cNvSpPr>
          <p:nvPr/>
        </p:nvSpPr>
        <p:spPr bwMode="auto">
          <a:xfrm>
            <a:off x="3467100" y="2881314"/>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IE" altLang="en-US">
              <a:solidFill>
                <a:srgbClr val="000000"/>
              </a:solidFill>
            </a:endParaRPr>
          </a:p>
        </p:txBody>
      </p:sp>
      <p:grpSp>
        <p:nvGrpSpPr>
          <p:cNvPr id="9227" name="Group 11"/>
          <p:cNvGrpSpPr>
            <a:grpSpLocks/>
          </p:cNvGrpSpPr>
          <p:nvPr/>
        </p:nvGrpSpPr>
        <p:grpSpPr bwMode="auto">
          <a:xfrm>
            <a:off x="2206626" y="3810000"/>
            <a:ext cx="8385175" cy="2819400"/>
            <a:chOff x="430" y="2400"/>
            <a:chExt cx="5282" cy="1776"/>
          </a:xfrm>
        </p:grpSpPr>
        <p:sp>
          <p:nvSpPr>
            <p:cNvPr id="13318" name="Text Box 3"/>
            <p:cNvSpPr txBox="1">
              <a:spLocks noChangeArrowheads="1"/>
            </p:cNvSpPr>
            <p:nvPr/>
          </p:nvSpPr>
          <p:spPr bwMode="auto">
            <a:xfrm>
              <a:off x="1872" y="2456"/>
              <a:ext cx="3840" cy="1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50000"/>
                </a:spcBef>
                <a:spcAft>
                  <a:spcPct val="0"/>
                </a:spcAft>
              </a:pPr>
              <a:r>
                <a:rPr lang="en-US" altLang="en-US" sz="2800" b="1">
                  <a:solidFill>
                    <a:srgbClr val="FFFF00"/>
                  </a:solidFill>
                </a:rPr>
                <a:t>Result:</a:t>
              </a:r>
              <a:r>
                <a:rPr lang="en-US" altLang="en-US">
                  <a:solidFill>
                    <a:srgbClr val="000000"/>
                  </a:solidFill>
                </a:rPr>
                <a:t>  </a:t>
              </a:r>
              <a:r>
                <a:rPr lang="en-US" altLang="en-US" sz="2800">
                  <a:solidFill>
                    <a:srgbClr val="FFFFFF"/>
                  </a:solidFill>
                </a:rPr>
                <a:t>In 1963, a U.S. backed group of South Vietnamese generals plan a coup. They overthrow and assassinate Diem.  Later that month, President Kennedy was also assassinated and </a:t>
              </a:r>
              <a:r>
                <a:rPr lang="en-US" altLang="en-US" sz="2800" b="1" u="sng">
                  <a:solidFill>
                    <a:srgbClr val="FFFFFF"/>
                  </a:solidFill>
                </a:rPr>
                <a:t>Lyndon Baines Johnson (LBJ)</a:t>
              </a:r>
              <a:r>
                <a:rPr lang="en-US" altLang="en-US" sz="2800">
                  <a:solidFill>
                    <a:srgbClr val="FFFFFF"/>
                  </a:solidFill>
                </a:rPr>
                <a:t> became President.</a:t>
              </a:r>
            </a:p>
          </p:txBody>
        </p:sp>
        <p:pic>
          <p:nvPicPr>
            <p:cNvPr id="13319" name="Picture 8" descr="955pres28"/>
            <p:cNvPicPr>
              <a:picLocks noChangeAspect="1" noChangeArrowheads="1"/>
            </p:cNvPicPr>
            <p:nvPr/>
          </p:nvPicPr>
          <p:blipFill>
            <a:blip r:embed="rId4">
              <a:lum bright="6000"/>
              <a:extLst>
                <a:ext uri="{28A0092B-C50C-407E-A947-70E740481C1C}">
                  <a14:useLocalDpi xmlns:a14="http://schemas.microsoft.com/office/drawing/2010/main" val="0"/>
                </a:ext>
              </a:extLst>
            </a:blip>
            <a:srcRect l="7416" t="5142" r="6517" b="7445"/>
            <a:stretch>
              <a:fillRect/>
            </a:stretch>
          </p:blipFill>
          <p:spPr bwMode="auto">
            <a:xfrm>
              <a:off x="430" y="2400"/>
              <a:ext cx="1250" cy="1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317" name="Rectangle 9"/>
          <p:cNvSpPr>
            <a:spLocks noChangeArrowheads="1"/>
          </p:cNvSpPr>
          <p:nvPr/>
        </p:nvSpPr>
        <p:spPr bwMode="auto">
          <a:xfrm>
            <a:off x="1600200" y="76200"/>
            <a:ext cx="8839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fontAlgn="base" hangingPunct="1">
              <a:spcBef>
                <a:spcPct val="0"/>
              </a:spcBef>
              <a:spcAft>
                <a:spcPct val="0"/>
              </a:spcAft>
            </a:pPr>
            <a:r>
              <a:rPr lang="en-US" altLang="en-US" sz="4400" b="1">
                <a:solidFill>
                  <a:srgbClr val="FFFF00"/>
                </a:solidFill>
              </a:rPr>
              <a:t>A Change in Leadership </a:t>
            </a:r>
          </a:p>
        </p:txBody>
      </p:sp>
    </p:spTree>
    <p:extLst>
      <p:ext uri="{BB962C8B-B14F-4D97-AF65-F5344CB8AC3E}">
        <p14:creationId xmlns:p14="http://schemas.microsoft.com/office/powerpoint/2010/main" val="40839329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9226"/>
                                        </p:tgtEl>
                                        <p:attrNameLst>
                                          <p:attrName>style.visibility</p:attrName>
                                        </p:attrNameLst>
                                      </p:cBhvr>
                                      <p:to>
                                        <p:strVal val="visible"/>
                                      </p:to>
                                    </p:set>
                                    <p:animEffect transition="in" filter="dissolve">
                                      <p:cBhvr>
                                        <p:cTn id="7" dur="500"/>
                                        <p:tgtEl>
                                          <p:spTgt spid="92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9227"/>
                                        </p:tgtEl>
                                        <p:attrNameLst>
                                          <p:attrName>style.visibility</p:attrName>
                                        </p:attrNameLst>
                                      </p:cBhvr>
                                      <p:to>
                                        <p:strVal val="visible"/>
                                      </p:to>
                                    </p:set>
                                    <p:animEffect transition="in" filter="dissolve">
                                      <p:cBhvr>
                                        <p:cTn id="12" dur="500"/>
                                        <p:tgtEl>
                                          <p:spTgt spid="92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1752600" y="304800"/>
            <a:ext cx="89154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50000"/>
              </a:spcBef>
              <a:spcAft>
                <a:spcPct val="0"/>
              </a:spcAft>
            </a:pPr>
            <a:r>
              <a:rPr lang="en-US" altLang="en-US" sz="2800" b="1">
                <a:solidFill>
                  <a:srgbClr val="FFFF00"/>
                </a:solidFill>
              </a:rPr>
              <a:t>Cause:</a:t>
            </a:r>
            <a:r>
              <a:rPr lang="en-US" altLang="en-US" b="1">
                <a:solidFill>
                  <a:srgbClr val="000000"/>
                </a:solidFill>
              </a:rPr>
              <a:t>  </a:t>
            </a:r>
            <a:r>
              <a:rPr lang="en-US" altLang="en-US" sz="2800">
                <a:solidFill>
                  <a:srgbClr val="FFFFFF"/>
                </a:solidFill>
              </a:rPr>
              <a:t>The U.S. feels that the new leaders were no more popular than Diem and they feared a Communist takeover.</a:t>
            </a:r>
          </a:p>
        </p:txBody>
      </p:sp>
      <p:sp>
        <p:nvSpPr>
          <p:cNvPr id="10243" name="Text Box 3"/>
          <p:cNvSpPr txBox="1">
            <a:spLocks noChangeArrowheads="1"/>
          </p:cNvSpPr>
          <p:nvPr/>
        </p:nvSpPr>
        <p:spPr bwMode="auto">
          <a:xfrm>
            <a:off x="1752600" y="5181600"/>
            <a:ext cx="86868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50000"/>
              </a:spcBef>
              <a:spcAft>
                <a:spcPct val="0"/>
              </a:spcAft>
            </a:pPr>
            <a:r>
              <a:rPr lang="en-US" altLang="en-US" sz="2800" b="1">
                <a:solidFill>
                  <a:srgbClr val="FFFF00"/>
                </a:solidFill>
              </a:rPr>
              <a:t>Result:</a:t>
            </a:r>
            <a:r>
              <a:rPr lang="en-US" altLang="en-US" b="1">
                <a:solidFill>
                  <a:srgbClr val="000000"/>
                </a:solidFill>
              </a:rPr>
              <a:t>  </a:t>
            </a:r>
            <a:r>
              <a:rPr lang="en-US" altLang="en-US" sz="2800">
                <a:solidFill>
                  <a:srgbClr val="FFFFFF"/>
                </a:solidFill>
              </a:rPr>
              <a:t>The U.S. increases the number of military advisors and aid to South Vietnam.</a:t>
            </a:r>
            <a:r>
              <a:rPr lang="en-US" altLang="en-US">
                <a:solidFill>
                  <a:srgbClr val="000000"/>
                </a:solidFill>
              </a:rPr>
              <a:t> </a:t>
            </a:r>
            <a:endParaRPr lang="en-US" altLang="en-US" b="1">
              <a:solidFill>
                <a:srgbClr val="000000"/>
              </a:solidFill>
            </a:endParaRPr>
          </a:p>
        </p:txBody>
      </p:sp>
      <p:grpSp>
        <p:nvGrpSpPr>
          <p:cNvPr id="10247" name="Group 7"/>
          <p:cNvGrpSpPr>
            <a:grpSpLocks/>
          </p:cNvGrpSpPr>
          <p:nvPr/>
        </p:nvGrpSpPr>
        <p:grpSpPr bwMode="auto">
          <a:xfrm>
            <a:off x="1676400" y="1752600"/>
            <a:ext cx="8991600" cy="3722688"/>
            <a:chOff x="96" y="1104"/>
            <a:chExt cx="5664" cy="2345"/>
          </a:xfrm>
        </p:grpSpPr>
        <p:pic>
          <p:nvPicPr>
            <p:cNvPr id="14341" name="Picture 4" descr="NLFfla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 y="1423"/>
              <a:ext cx="2018" cy="1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Text Box 6"/>
            <p:cNvSpPr txBox="1">
              <a:spLocks noChangeArrowheads="1"/>
            </p:cNvSpPr>
            <p:nvPr/>
          </p:nvSpPr>
          <p:spPr bwMode="auto">
            <a:xfrm>
              <a:off x="2112" y="1104"/>
              <a:ext cx="3648" cy="2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fontAlgn="base" hangingPunct="1">
                <a:spcBef>
                  <a:spcPct val="50000"/>
                </a:spcBef>
                <a:spcAft>
                  <a:spcPct val="0"/>
                </a:spcAft>
              </a:pPr>
              <a:r>
                <a:rPr lang="en-US" altLang="en-US" sz="2800" b="1" u="sng">
                  <a:solidFill>
                    <a:srgbClr val="FFFF00"/>
                  </a:solidFill>
                </a:rPr>
                <a:t>The National Liberation Front:</a:t>
              </a:r>
              <a:r>
                <a:rPr lang="en-US" altLang="en-US" b="1">
                  <a:solidFill>
                    <a:srgbClr val="000000"/>
                  </a:solidFill>
                </a:rPr>
                <a:t>  </a:t>
              </a:r>
              <a:r>
                <a:rPr lang="en-US" altLang="en-US" sz="2800">
                  <a:solidFill>
                    <a:srgbClr val="FFFFFF"/>
                  </a:solidFill>
                </a:rPr>
                <a:t>Founded in 1960, this South Vietnamese group supported the unification of Vietnam and opposed Ngo Dinh Diem and the U.S. presence in Vietnam.  The group came to be known as the </a:t>
              </a:r>
              <a:r>
                <a:rPr lang="en-US" altLang="en-US" sz="2800" b="1" u="sng">
                  <a:solidFill>
                    <a:srgbClr val="FFFFFF"/>
                  </a:solidFill>
                </a:rPr>
                <a:t>Viet Cong (VC).</a:t>
              </a:r>
              <a:r>
                <a:rPr lang="en-US" altLang="en-US" sz="2800">
                  <a:solidFill>
                    <a:srgbClr val="FFFFFF"/>
                  </a:solidFill>
                </a:rPr>
                <a:t> </a:t>
              </a:r>
            </a:p>
            <a:p>
              <a:pPr eaLnBrk="1" fontAlgn="base" hangingPunct="1">
                <a:spcBef>
                  <a:spcPct val="50000"/>
                </a:spcBef>
                <a:spcAft>
                  <a:spcPct val="0"/>
                </a:spcAft>
              </a:pPr>
              <a:endParaRPr lang="en-US" altLang="en-US" sz="2800">
                <a:solidFill>
                  <a:srgbClr val="FFFFFF"/>
                </a:solidFill>
              </a:endParaRPr>
            </a:p>
          </p:txBody>
        </p:sp>
      </p:grpSp>
    </p:spTree>
    <p:extLst>
      <p:ext uri="{BB962C8B-B14F-4D97-AF65-F5344CB8AC3E}">
        <p14:creationId xmlns:p14="http://schemas.microsoft.com/office/powerpoint/2010/main" val="40155767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0247"/>
                                        </p:tgtEl>
                                        <p:attrNameLst>
                                          <p:attrName>style.visibility</p:attrName>
                                        </p:attrNameLst>
                                      </p:cBhvr>
                                      <p:to>
                                        <p:strVal val="visible"/>
                                      </p:to>
                                    </p:set>
                                    <p:animEffect transition="in" filter="dissolve">
                                      <p:cBhvr>
                                        <p:cTn id="7" dur="500"/>
                                        <p:tgtEl>
                                          <p:spTgt spid="1024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0243"/>
                                        </p:tgtEl>
                                        <p:attrNameLst>
                                          <p:attrName>style.visibility</p:attrName>
                                        </p:attrNameLst>
                                      </p:cBhvr>
                                      <p:to>
                                        <p:strVal val="visible"/>
                                      </p:to>
                                    </p:set>
                                    <p:animEffect transition="in" filter="checkerboard(across)">
                                      <p:cBhvr>
                                        <p:cTn id="12" dur="500"/>
                                        <p:tgtEl>
                                          <p:spTgt spid="10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1905000" y="5410200"/>
            <a:ext cx="83058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fontAlgn="base" hangingPunct="1">
              <a:spcBef>
                <a:spcPct val="50000"/>
              </a:spcBef>
              <a:spcAft>
                <a:spcPct val="0"/>
              </a:spcAft>
            </a:pPr>
            <a:r>
              <a:rPr lang="en-US" altLang="en-US" sz="2800">
                <a:solidFill>
                  <a:srgbClr val="FFFFFF"/>
                </a:solidFill>
              </a:rPr>
              <a:t>Soon, the number of planes, tanks and other military equipment sent to South Vietnam increases.</a:t>
            </a:r>
          </a:p>
        </p:txBody>
      </p:sp>
      <p:grpSp>
        <p:nvGrpSpPr>
          <p:cNvPr id="11271" name="Group 7"/>
          <p:cNvGrpSpPr>
            <a:grpSpLocks/>
          </p:cNvGrpSpPr>
          <p:nvPr/>
        </p:nvGrpSpPr>
        <p:grpSpPr bwMode="auto">
          <a:xfrm>
            <a:off x="2057400" y="762001"/>
            <a:ext cx="7772400" cy="4429125"/>
            <a:chOff x="336" y="480"/>
            <a:chExt cx="4896" cy="2790"/>
          </a:xfrm>
        </p:grpSpPr>
        <p:pic>
          <p:nvPicPr>
            <p:cNvPr id="15364" name="Picture 3" descr="http://uwadmnweb.uwyo.edu/AHC/exhibits/veterans/jpgs/veteran03b.jpg"/>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336" y="480"/>
              <a:ext cx="1800" cy="141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5365" name="Picture 4" descr="http://www.screamingeagle326.com/photos/npix7.jpg"/>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3120" y="1824"/>
              <a:ext cx="2112" cy="1446"/>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5366" name="Picture 5" descr="The angle of the rotors can be clearly seen in this shot">
              <a:hlinkClick r:id="rId6" action="ppaction://hlinkfile"/>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60" y="480"/>
              <a:ext cx="1496" cy="1037"/>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5367" name="Picture 6" descr="http://www.armytrucks.com/image/m151-2.jpg"/>
            <p:cNvPicPr>
              <a:picLocks noChangeAspect="1" noChangeArrowheads="1"/>
            </p:cNvPicPr>
            <p:nvPr/>
          </p:nvPicPr>
          <p:blipFill>
            <a:blip r:embed="rId8" r:link="rId9">
              <a:extLst>
                <a:ext uri="{28A0092B-C50C-407E-A947-70E740481C1C}">
                  <a14:useLocalDpi xmlns:a14="http://schemas.microsoft.com/office/drawing/2010/main" val="0"/>
                </a:ext>
              </a:extLst>
            </a:blip>
            <a:srcRect/>
            <a:stretch>
              <a:fillRect/>
            </a:stretch>
          </p:blipFill>
          <p:spPr bwMode="auto">
            <a:xfrm>
              <a:off x="576" y="2112"/>
              <a:ext cx="1421" cy="1079"/>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2673729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32" fill="hold" nodeType="clickEffect">
                                  <p:stCondLst>
                                    <p:cond delay="0"/>
                                  </p:stCondLst>
                                  <p:childTnLst>
                                    <p:set>
                                      <p:cBhvr>
                                        <p:cTn id="6" dur="1" fill="hold">
                                          <p:stCondLst>
                                            <p:cond delay="0"/>
                                          </p:stCondLst>
                                        </p:cTn>
                                        <p:tgtEl>
                                          <p:spTgt spid="11271"/>
                                        </p:tgtEl>
                                        <p:attrNameLst>
                                          <p:attrName>style.visibility</p:attrName>
                                        </p:attrNameLst>
                                      </p:cBhvr>
                                      <p:to>
                                        <p:strVal val="visible"/>
                                      </p:to>
                                    </p:set>
                                    <p:anim calcmode="lin" valueType="num">
                                      <p:cBhvr>
                                        <p:cTn id="7" dur="500" fill="hold"/>
                                        <p:tgtEl>
                                          <p:spTgt spid="11271"/>
                                        </p:tgtEl>
                                        <p:attrNameLst>
                                          <p:attrName>ppt_w</p:attrName>
                                        </p:attrNameLst>
                                      </p:cBhvr>
                                      <p:tavLst>
                                        <p:tav tm="0">
                                          <p:val>
                                            <p:strVal val="4*#ppt_w"/>
                                          </p:val>
                                        </p:tav>
                                        <p:tav tm="100000">
                                          <p:val>
                                            <p:strVal val="#ppt_w"/>
                                          </p:val>
                                        </p:tav>
                                      </p:tavLst>
                                    </p:anim>
                                    <p:anim calcmode="lin" valueType="num">
                                      <p:cBhvr>
                                        <p:cTn id="8" dur="500" fill="hold"/>
                                        <p:tgtEl>
                                          <p:spTgt spid="11271"/>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1828800" y="1066800"/>
            <a:ext cx="75438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50000"/>
              </a:spcBef>
              <a:spcAft>
                <a:spcPct val="0"/>
              </a:spcAft>
            </a:pPr>
            <a:r>
              <a:rPr lang="en-US" altLang="en-US" sz="2800" b="1">
                <a:solidFill>
                  <a:srgbClr val="FFFF00"/>
                </a:solidFill>
              </a:rPr>
              <a:t>Cause:</a:t>
            </a:r>
            <a:r>
              <a:rPr lang="en-US" altLang="en-US">
                <a:solidFill>
                  <a:srgbClr val="000000"/>
                </a:solidFill>
              </a:rPr>
              <a:t>  </a:t>
            </a:r>
            <a:r>
              <a:rPr lang="en-US" altLang="en-US" sz="2800">
                <a:solidFill>
                  <a:srgbClr val="FFFFFF"/>
                </a:solidFill>
              </a:rPr>
              <a:t>By August of 1964, the U.S. needed justification for its increasing presence in Vietnam.</a:t>
            </a:r>
          </a:p>
        </p:txBody>
      </p:sp>
      <p:sp>
        <p:nvSpPr>
          <p:cNvPr id="12291" name="Text Box 3"/>
          <p:cNvSpPr txBox="1">
            <a:spLocks noChangeArrowheads="1"/>
          </p:cNvSpPr>
          <p:nvPr/>
        </p:nvSpPr>
        <p:spPr bwMode="auto">
          <a:xfrm>
            <a:off x="1828800" y="2162176"/>
            <a:ext cx="807720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50000"/>
              </a:spcBef>
              <a:spcAft>
                <a:spcPct val="0"/>
              </a:spcAft>
            </a:pPr>
            <a:r>
              <a:rPr lang="en-US" altLang="en-US" sz="2800" b="1">
                <a:solidFill>
                  <a:srgbClr val="FFFF00"/>
                </a:solidFill>
              </a:rPr>
              <a:t>Result:</a:t>
            </a:r>
            <a:r>
              <a:rPr lang="en-US" altLang="en-US">
                <a:solidFill>
                  <a:srgbClr val="000000"/>
                </a:solidFill>
              </a:rPr>
              <a:t>  </a:t>
            </a:r>
            <a:r>
              <a:rPr lang="en-US" altLang="en-US" sz="2800">
                <a:solidFill>
                  <a:srgbClr val="FFFFFF"/>
                </a:solidFill>
              </a:rPr>
              <a:t>U.S. President LBJ told Congress that North Vietnamese patrol boats had attacked two American destroyers in the </a:t>
            </a:r>
            <a:r>
              <a:rPr lang="en-US" altLang="en-US" sz="2800" b="1" u="sng">
                <a:solidFill>
                  <a:srgbClr val="FFFFFF"/>
                </a:solidFill>
              </a:rPr>
              <a:t>Gulf of Tonkin</a:t>
            </a:r>
            <a:r>
              <a:rPr lang="en-US" altLang="en-US" sz="2800">
                <a:solidFill>
                  <a:srgbClr val="FFFFFF"/>
                </a:solidFill>
              </a:rPr>
              <a:t>.  One of the attacks was never proven to have happened.</a:t>
            </a:r>
          </a:p>
        </p:txBody>
      </p:sp>
      <p:pic>
        <p:nvPicPr>
          <p:cNvPr id="12292" name="Picture 4" descr="PE07015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10601" y="4114801"/>
            <a:ext cx="1292225"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6" descr="ok_city_firing_sc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4108450"/>
            <a:ext cx="3886200" cy="259715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6390" name="Rectangle 9"/>
          <p:cNvSpPr>
            <a:spLocks noChangeArrowheads="1"/>
          </p:cNvSpPr>
          <p:nvPr/>
        </p:nvSpPr>
        <p:spPr bwMode="auto">
          <a:xfrm>
            <a:off x="1600200" y="76200"/>
            <a:ext cx="8839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fontAlgn="base" hangingPunct="1">
              <a:spcBef>
                <a:spcPct val="0"/>
              </a:spcBef>
              <a:spcAft>
                <a:spcPct val="0"/>
              </a:spcAft>
            </a:pPr>
            <a:r>
              <a:rPr lang="en-US" altLang="en-US" sz="4400" b="1">
                <a:solidFill>
                  <a:srgbClr val="FFFF00"/>
                </a:solidFill>
              </a:rPr>
              <a:t>The Spark of the Vietnam War! </a:t>
            </a:r>
          </a:p>
        </p:txBody>
      </p:sp>
    </p:spTree>
    <p:extLst>
      <p:ext uri="{BB962C8B-B14F-4D97-AF65-F5344CB8AC3E}">
        <p14:creationId xmlns:p14="http://schemas.microsoft.com/office/powerpoint/2010/main" val="15345429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wipe(up)">
                                      <p:cBhvr>
                                        <p:cTn id="7" dur="500"/>
                                        <p:tgtEl>
                                          <p:spTgt spid="122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16" fill="hold" nodeType="clickEffect">
                                  <p:stCondLst>
                                    <p:cond delay="0"/>
                                  </p:stCondLst>
                                  <p:childTnLst>
                                    <p:set>
                                      <p:cBhvr>
                                        <p:cTn id="11" dur="1" fill="hold">
                                          <p:stCondLst>
                                            <p:cond delay="0"/>
                                          </p:stCondLst>
                                        </p:cTn>
                                        <p:tgtEl>
                                          <p:spTgt spid="12292"/>
                                        </p:tgtEl>
                                        <p:attrNameLst>
                                          <p:attrName>style.visibility</p:attrName>
                                        </p:attrNameLst>
                                      </p:cBhvr>
                                      <p:to>
                                        <p:strVal val="visible"/>
                                      </p:to>
                                    </p:set>
                                    <p:anim calcmode="lin" valueType="num">
                                      <p:cBhvr>
                                        <p:cTn id="12" dur="500" fill="hold"/>
                                        <p:tgtEl>
                                          <p:spTgt spid="12292"/>
                                        </p:tgtEl>
                                        <p:attrNameLst>
                                          <p:attrName>ppt_w</p:attrName>
                                        </p:attrNameLst>
                                      </p:cBhvr>
                                      <p:tavLst>
                                        <p:tav tm="0">
                                          <p:val>
                                            <p:fltVal val="0"/>
                                          </p:val>
                                        </p:tav>
                                        <p:tav tm="100000">
                                          <p:val>
                                            <p:strVal val="#ppt_w"/>
                                          </p:val>
                                        </p:tav>
                                      </p:tavLst>
                                    </p:anim>
                                    <p:anim calcmode="lin" valueType="num">
                                      <p:cBhvr>
                                        <p:cTn id="13" dur="500" fill="hold"/>
                                        <p:tgtEl>
                                          <p:spTgt spid="12292"/>
                                        </p:tgtEl>
                                        <p:attrNameLst>
                                          <p:attrName>ppt_h</p:attrName>
                                        </p:attrNameLst>
                                      </p:cBhvr>
                                      <p:tavLst>
                                        <p:tav tm="0">
                                          <p:val>
                                            <p:fltVal val="0"/>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16" presetClass="entr" presetSubtype="26" fill="hold" grpId="0" nodeType="clickEffect">
                                  <p:stCondLst>
                                    <p:cond delay="0"/>
                                  </p:stCondLst>
                                  <p:childTnLst>
                                    <p:set>
                                      <p:cBhvr>
                                        <p:cTn id="17" dur="1" fill="hold">
                                          <p:stCondLst>
                                            <p:cond delay="0"/>
                                          </p:stCondLst>
                                        </p:cTn>
                                        <p:tgtEl>
                                          <p:spTgt spid="12291"/>
                                        </p:tgtEl>
                                        <p:attrNameLst>
                                          <p:attrName>style.visibility</p:attrName>
                                        </p:attrNameLst>
                                      </p:cBhvr>
                                      <p:to>
                                        <p:strVal val="visible"/>
                                      </p:to>
                                    </p:set>
                                    <p:animEffect transition="in" filter="barn(inHorizontal)">
                                      <p:cBhvr>
                                        <p:cTn id="18" dur="500"/>
                                        <p:tgtEl>
                                          <p:spTgt spid="12291"/>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4" presetClass="entr" presetSubtype="0" fill="hold" nodeType="clickEffect">
                                  <p:stCondLst>
                                    <p:cond delay="0"/>
                                  </p:stCondLst>
                                  <p:childTnLst>
                                    <p:set>
                                      <p:cBhvr>
                                        <p:cTn id="22" dur="1" fill="hold">
                                          <p:stCondLst>
                                            <p:cond delay="499"/>
                                          </p:stCondLst>
                                        </p:cTn>
                                        <p:tgtEl>
                                          <p:spTgt spid="12294"/>
                                        </p:tgtEl>
                                        <p:attrNameLst>
                                          <p:attrName>style.visibility</p:attrName>
                                        </p:attrNameLst>
                                      </p:cBhvr>
                                      <p:to>
                                        <p:strVal val="visible"/>
                                      </p:to>
                                    </p:set>
                                    <p:anim to="" calcmode="lin" valueType="num">
                                      <p:cBhvr>
                                        <p:cTn id="23" dur="1" fill="hold"/>
                                        <p:tgtEl>
                                          <p:spTgt spid="1229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autoUpdateAnimBg="0"/>
      <p:bldP spid="12291"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2209801"/>
            <a:ext cx="4876800" cy="387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1" y="914401"/>
            <a:ext cx="3389313" cy="5662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533" name="Line 5"/>
          <p:cNvSpPr>
            <a:spLocks noChangeShapeType="1"/>
          </p:cNvSpPr>
          <p:nvPr/>
        </p:nvSpPr>
        <p:spPr bwMode="auto">
          <a:xfrm flipH="1" flipV="1">
            <a:off x="4038600" y="2590800"/>
            <a:ext cx="2057400" cy="6858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endParaRPr>
          </a:p>
        </p:txBody>
      </p:sp>
      <p:sp>
        <p:nvSpPr>
          <p:cNvPr id="22534" name="WordArt 6"/>
          <p:cNvSpPr>
            <a:spLocks noChangeArrowheads="1" noChangeShapeType="1" noTextEdit="1"/>
          </p:cNvSpPr>
          <p:nvPr/>
        </p:nvSpPr>
        <p:spPr bwMode="auto">
          <a:xfrm>
            <a:off x="5715000" y="609600"/>
            <a:ext cx="4419600" cy="127635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en-US" sz="3600" i="1" kern="10">
                <a:ln w="9525">
                  <a:solidFill>
                    <a:srgbClr val="000000"/>
                  </a:solidFill>
                  <a:round/>
                  <a:headEnd/>
                  <a:tailEnd/>
                </a:ln>
                <a:solidFill>
                  <a:srgbClr val="FFFFFF"/>
                </a:solidFill>
                <a:effectLst>
                  <a:outerShdw dist="35921" dir="2700000" algn="ctr" rotWithShape="0">
                    <a:srgbClr val="808080"/>
                  </a:outerShdw>
                </a:effectLst>
                <a:latin typeface="Arial Black" panose="020B0A04020102020204" pitchFamily="34" charset="0"/>
              </a:rPr>
              <a:t>Gulf of Tonkin</a:t>
            </a:r>
          </a:p>
        </p:txBody>
      </p:sp>
    </p:spTree>
    <p:extLst>
      <p:ext uri="{BB962C8B-B14F-4D97-AF65-F5344CB8AC3E}">
        <p14:creationId xmlns:p14="http://schemas.microsoft.com/office/powerpoint/2010/main" val="18259105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2534"/>
                                        </p:tgtEl>
                                        <p:attrNameLst>
                                          <p:attrName>style.visibility</p:attrName>
                                        </p:attrNameLst>
                                      </p:cBhvr>
                                      <p:to>
                                        <p:strVal val="visible"/>
                                      </p:to>
                                    </p:set>
                                    <p:anim calcmode="lin" valueType="num">
                                      <p:cBhvr additive="base">
                                        <p:cTn id="7" dur="500" fill="hold"/>
                                        <p:tgtEl>
                                          <p:spTgt spid="22534"/>
                                        </p:tgtEl>
                                        <p:attrNameLst>
                                          <p:attrName>ppt_x</p:attrName>
                                        </p:attrNameLst>
                                      </p:cBhvr>
                                      <p:tavLst>
                                        <p:tav tm="0">
                                          <p:val>
                                            <p:strVal val="1+#ppt_w/2"/>
                                          </p:val>
                                        </p:tav>
                                        <p:tav tm="100000">
                                          <p:val>
                                            <p:strVal val="#ppt_x"/>
                                          </p:val>
                                        </p:tav>
                                      </p:tavLst>
                                    </p:anim>
                                    <p:anim calcmode="lin" valueType="num">
                                      <p:cBhvr additive="base">
                                        <p:cTn id="8" dur="500" fill="hold"/>
                                        <p:tgtEl>
                                          <p:spTgt spid="2253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2531"/>
                                        </p:tgtEl>
                                        <p:attrNameLst>
                                          <p:attrName>style.visibility</p:attrName>
                                        </p:attrNameLst>
                                      </p:cBhvr>
                                      <p:to>
                                        <p:strVal val="visible"/>
                                      </p:to>
                                    </p:set>
                                    <p:anim calcmode="lin" valueType="num">
                                      <p:cBhvr additive="base">
                                        <p:cTn id="13" dur="500" fill="hold"/>
                                        <p:tgtEl>
                                          <p:spTgt spid="22531"/>
                                        </p:tgtEl>
                                        <p:attrNameLst>
                                          <p:attrName>ppt_x</p:attrName>
                                        </p:attrNameLst>
                                      </p:cBhvr>
                                      <p:tavLst>
                                        <p:tav tm="0">
                                          <p:val>
                                            <p:strVal val="#ppt_x"/>
                                          </p:val>
                                        </p:tav>
                                        <p:tav tm="100000">
                                          <p:val>
                                            <p:strVal val="#ppt_x"/>
                                          </p:val>
                                        </p:tav>
                                      </p:tavLst>
                                    </p:anim>
                                    <p:anim calcmode="lin" valueType="num">
                                      <p:cBhvr additive="base">
                                        <p:cTn id="14" dur="500" fill="hold"/>
                                        <p:tgtEl>
                                          <p:spTgt spid="22531"/>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22532"/>
                                        </p:tgtEl>
                                        <p:attrNameLst>
                                          <p:attrName>style.visibility</p:attrName>
                                        </p:attrNameLst>
                                      </p:cBhvr>
                                      <p:to>
                                        <p:strVal val="visible"/>
                                      </p:to>
                                    </p:set>
                                    <p:anim calcmode="lin" valueType="num">
                                      <p:cBhvr additive="base">
                                        <p:cTn id="19" dur="500" fill="hold"/>
                                        <p:tgtEl>
                                          <p:spTgt spid="22532"/>
                                        </p:tgtEl>
                                        <p:attrNameLst>
                                          <p:attrName>ppt_x</p:attrName>
                                        </p:attrNameLst>
                                      </p:cBhvr>
                                      <p:tavLst>
                                        <p:tav tm="0">
                                          <p:val>
                                            <p:strVal val="0-#ppt_w/2"/>
                                          </p:val>
                                        </p:tav>
                                        <p:tav tm="100000">
                                          <p:val>
                                            <p:strVal val="#ppt_x"/>
                                          </p:val>
                                        </p:tav>
                                      </p:tavLst>
                                    </p:anim>
                                    <p:anim calcmode="lin" valueType="num">
                                      <p:cBhvr additive="base">
                                        <p:cTn id="20" dur="500" fill="hold"/>
                                        <p:tgtEl>
                                          <p:spTgt spid="22532"/>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2533"/>
                                        </p:tgtEl>
                                        <p:attrNameLst>
                                          <p:attrName>style.visibility</p:attrName>
                                        </p:attrNameLst>
                                      </p:cBhvr>
                                      <p:to>
                                        <p:strVal val="visible"/>
                                      </p:to>
                                    </p:set>
                                    <p:anim calcmode="lin" valueType="num">
                                      <p:cBhvr additive="base">
                                        <p:cTn id="25" dur="500" fill="hold"/>
                                        <p:tgtEl>
                                          <p:spTgt spid="22533"/>
                                        </p:tgtEl>
                                        <p:attrNameLst>
                                          <p:attrName>ppt_x</p:attrName>
                                        </p:attrNameLst>
                                      </p:cBhvr>
                                      <p:tavLst>
                                        <p:tav tm="0">
                                          <p:val>
                                            <p:strVal val="0-#ppt_w/2"/>
                                          </p:val>
                                        </p:tav>
                                        <p:tav tm="100000">
                                          <p:val>
                                            <p:strVal val="#ppt_x"/>
                                          </p:val>
                                        </p:tav>
                                      </p:tavLst>
                                    </p:anim>
                                    <p:anim calcmode="lin" valueType="num">
                                      <p:cBhvr additive="base">
                                        <p:cTn id="26" dur="500" fill="hold"/>
                                        <p:tgtEl>
                                          <p:spTgt spid="225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3" grpId="0" animBg="1"/>
      <p:bldP spid="2253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209800" y="457200"/>
            <a:ext cx="7772400" cy="1143000"/>
          </a:xfrm>
        </p:spPr>
        <p:txBody>
          <a:bodyPr/>
          <a:lstStyle/>
          <a:p>
            <a:pPr eaLnBrk="1" hangingPunct="1"/>
            <a:r>
              <a:rPr lang="en-US" altLang="en-US" b="1" smtClean="0">
                <a:solidFill>
                  <a:srgbClr val="FFFF00"/>
                </a:solidFill>
                <a:cs typeface="Times New Roman" panose="02020603050405020304" pitchFamily="18" charset="0"/>
              </a:rPr>
              <a:t>President</a:t>
            </a:r>
            <a:r>
              <a:rPr lang="en-US" altLang="en-US" smtClean="0">
                <a:solidFill>
                  <a:srgbClr val="FFFF00"/>
                </a:solidFill>
                <a:cs typeface="Times New Roman" panose="02020603050405020304" pitchFamily="18" charset="0"/>
              </a:rPr>
              <a:t> </a:t>
            </a:r>
            <a:r>
              <a:rPr lang="en-US" altLang="en-US" b="1" smtClean="0">
                <a:solidFill>
                  <a:srgbClr val="FFFF00"/>
                </a:solidFill>
                <a:cs typeface="Times New Roman" panose="02020603050405020304" pitchFamily="18" charset="0"/>
              </a:rPr>
              <a:t>Johnson's Message to Congress August 5, 1964</a:t>
            </a:r>
            <a:r>
              <a:rPr lang="en-US" altLang="en-US" smtClean="0">
                <a:solidFill>
                  <a:srgbClr val="FFFF00"/>
                </a:solidFill>
                <a:cs typeface="Times New Roman" panose="02020603050405020304" pitchFamily="18" charset="0"/>
              </a:rPr>
              <a:t> </a:t>
            </a:r>
            <a:br>
              <a:rPr lang="en-US" altLang="en-US" smtClean="0">
                <a:solidFill>
                  <a:srgbClr val="FFFF00"/>
                </a:solidFill>
                <a:cs typeface="Times New Roman" panose="02020603050405020304" pitchFamily="18" charset="0"/>
              </a:rPr>
            </a:br>
            <a:endParaRPr lang="en-US" altLang="en-US" smtClean="0">
              <a:solidFill>
                <a:srgbClr val="FFFF00"/>
              </a:solidFill>
              <a:cs typeface="Times New Roman" panose="02020603050405020304" pitchFamily="18" charset="0"/>
            </a:endParaRPr>
          </a:p>
        </p:txBody>
      </p:sp>
      <p:grpSp>
        <p:nvGrpSpPr>
          <p:cNvPr id="33800" name="Group 8"/>
          <p:cNvGrpSpPr>
            <a:grpSpLocks/>
          </p:cNvGrpSpPr>
          <p:nvPr/>
        </p:nvGrpSpPr>
        <p:grpSpPr bwMode="auto">
          <a:xfrm>
            <a:off x="1524000" y="1447801"/>
            <a:ext cx="8915400" cy="2697163"/>
            <a:chOff x="0" y="912"/>
            <a:chExt cx="5616" cy="1699"/>
          </a:xfrm>
        </p:grpSpPr>
        <p:sp>
          <p:nvSpPr>
            <p:cNvPr id="18438" name="Rectangle 4"/>
            <p:cNvSpPr>
              <a:spLocks noChangeArrowheads="1"/>
            </p:cNvSpPr>
            <p:nvPr/>
          </p:nvSpPr>
          <p:spPr bwMode="auto">
            <a:xfrm>
              <a:off x="0" y="924"/>
              <a:ext cx="4080" cy="1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fontAlgn="base" hangingPunct="1">
                <a:spcBef>
                  <a:spcPct val="0"/>
                </a:spcBef>
                <a:spcAft>
                  <a:spcPct val="0"/>
                </a:spcAft>
              </a:pPr>
              <a:r>
                <a:rPr lang="en-US" altLang="en-US" b="1">
                  <a:solidFill>
                    <a:srgbClr val="FFFFFF"/>
                  </a:solidFill>
                  <a:cs typeface="Times New Roman" panose="02020603050405020304" pitchFamily="18" charset="0"/>
                </a:rPr>
                <a:t>“The North Vietnamese regime has conducted further deliberate attacks against U.S. naval vessels operating in international waters… These latest actions of the North Vietnamese regime has given a new and grave turn to the already serious situation in southeast Asia.”</a:t>
              </a:r>
            </a:p>
            <a:p>
              <a:pPr fontAlgn="base">
                <a:spcBef>
                  <a:spcPct val="0"/>
                </a:spcBef>
                <a:spcAft>
                  <a:spcPct val="0"/>
                </a:spcAft>
              </a:pPr>
              <a:endParaRPr lang="en-US" altLang="en-US" b="1">
                <a:solidFill>
                  <a:srgbClr val="FFFFFF"/>
                </a:solidFill>
              </a:endParaRPr>
            </a:p>
          </p:txBody>
        </p:sp>
        <p:pic>
          <p:nvPicPr>
            <p:cNvPr id="18439" name="Picture 6" descr="lbj"/>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6" y="912"/>
              <a:ext cx="1440" cy="1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3799" name="Rectangle 7"/>
          <p:cNvSpPr>
            <a:spLocks noChangeArrowheads="1"/>
          </p:cNvSpPr>
          <p:nvPr/>
        </p:nvSpPr>
        <p:spPr bwMode="auto">
          <a:xfrm>
            <a:off x="1524000" y="4114800"/>
            <a:ext cx="9144000"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base">
              <a:spcBef>
                <a:spcPct val="50000"/>
              </a:spcBef>
              <a:spcAft>
                <a:spcPct val="0"/>
              </a:spcAft>
            </a:pPr>
            <a:r>
              <a:rPr lang="en-US" altLang="en-US" b="1">
                <a:solidFill>
                  <a:srgbClr val="FFFFFF"/>
                </a:solidFill>
                <a:cs typeface="Times New Roman" panose="02020603050405020304" pitchFamily="18" charset="0"/>
              </a:rPr>
              <a:t>“I want to ask the Congress for a resolution expressing the unity and determination of the United States in supporting freedom and in protecting peace in southeast Asia. </a:t>
            </a:r>
          </a:p>
          <a:p>
            <a:pPr algn="ctr" fontAlgn="base">
              <a:spcBef>
                <a:spcPct val="50000"/>
              </a:spcBef>
              <a:spcAft>
                <a:spcPct val="0"/>
              </a:spcAft>
            </a:pPr>
            <a:r>
              <a:rPr lang="en-US" altLang="en-US" b="1">
                <a:solidFill>
                  <a:srgbClr val="FFFFFF"/>
                </a:solidFill>
                <a:cs typeface="Times New Roman" panose="02020603050405020304" pitchFamily="18" charset="0"/>
              </a:rPr>
              <a:t>This resolution obligates the United States and other members to act against Communist aggression in any nation.”</a:t>
            </a:r>
          </a:p>
        </p:txBody>
      </p:sp>
      <p:sp>
        <p:nvSpPr>
          <p:cNvPr id="33801" name="WordArt 9"/>
          <p:cNvSpPr>
            <a:spLocks noChangeArrowheads="1" noChangeShapeType="1" noTextEdit="1"/>
          </p:cNvSpPr>
          <p:nvPr/>
        </p:nvSpPr>
        <p:spPr bwMode="auto">
          <a:xfrm>
            <a:off x="2133600" y="152400"/>
            <a:ext cx="7620000" cy="1371600"/>
          </a:xfrm>
          <a:prstGeom prst="rect">
            <a:avLst/>
          </a:prstGeom>
        </p:spPr>
        <p:txBody>
          <a:bodyPr wrap="none" fromWordArt="1">
            <a:prstTxWarp prst="textSlantUp">
              <a:avLst>
                <a:gd name="adj" fmla="val 0"/>
              </a:avLst>
            </a:prstTxWarp>
          </a:bodyPr>
          <a:lstStyle/>
          <a:p>
            <a:pPr algn="ctr" fontAlgn="base">
              <a:spcBef>
                <a:spcPct val="0"/>
              </a:spcBef>
              <a:spcAft>
                <a:spcPct val="0"/>
              </a:spcAft>
            </a:pPr>
            <a:r>
              <a:rPr lang="en-US" sz="3600"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outerShdw>
                </a:effectLst>
                <a:latin typeface="Impact" panose="020B0806030902050204" pitchFamily="34" charset="0"/>
              </a:rPr>
              <a:t>What does President Johnson</a:t>
            </a:r>
          </a:p>
          <a:p>
            <a:pPr algn="ctr" fontAlgn="base">
              <a:spcBef>
                <a:spcPct val="0"/>
              </a:spcBef>
              <a:spcAft>
                <a:spcPct val="0"/>
              </a:spcAft>
            </a:pPr>
            <a:r>
              <a:rPr lang="en-US" sz="3600"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outerShdw>
                </a:effectLst>
                <a:latin typeface="Impact" panose="020B0806030902050204" pitchFamily="34" charset="0"/>
              </a:rPr>
              <a:t> want from Congress?</a:t>
            </a:r>
          </a:p>
        </p:txBody>
      </p:sp>
    </p:spTree>
    <p:extLst>
      <p:ext uri="{BB962C8B-B14F-4D97-AF65-F5344CB8AC3E}">
        <p14:creationId xmlns:p14="http://schemas.microsoft.com/office/powerpoint/2010/main" val="36255022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3800"/>
                                        </p:tgtEl>
                                        <p:attrNameLst>
                                          <p:attrName>style.visibility</p:attrName>
                                        </p:attrNameLst>
                                      </p:cBhvr>
                                      <p:to>
                                        <p:strVal val="visible"/>
                                      </p:to>
                                    </p:set>
                                    <p:animEffect transition="in" filter="dissolve">
                                      <p:cBhvr>
                                        <p:cTn id="7" dur="500"/>
                                        <p:tgtEl>
                                          <p:spTgt spid="3380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3799"/>
                                        </p:tgtEl>
                                        <p:attrNameLst>
                                          <p:attrName>style.visibility</p:attrName>
                                        </p:attrNameLst>
                                      </p:cBhvr>
                                      <p:to>
                                        <p:strVal val="visible"/>
                                      </p:to>
                                    </p:set>
                                    <p:animEffect transition="in" filter="checkerboard(across)">
                                      <p:cBhvr>
                                        <p:cTn id="12" dur="500"/>
                                        <p:tgtEl>
                                          <p:spTgt spid="3379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3801"/>
                                        </p:tgtEl>
                                        <p:attrNameLst>
                                          <p:attrName>style.visibility</p:attrName>
                                        </p:attrNameLst>
                                      </p:cBhvr>
                                      <p:to>
                                        <p:strVal val="visible"/>
                                      </p:to>
                                    </p:set>
                                    <p:animEffect transition="in" filter="checkerboard(across)">
                                      <p:cBhvr>
                                        <p:cTn id="17" dur="500"/>
                                        <p:tgtEl>
                                          <p:spTgt spid="338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9" grpId="0" autoUpdateAnimBg="0"/>
      <p:bldP spid="3380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1752600" y="1066800"/>
            <a:ext cx="86868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fontAlgn="base" hangingPunct="1">
              <a:spcBef>
                <a:spcPct val="50000"/>
              </a:spcBef>
              <a:spcAft>
                <a:spcPct val="0"/>
              </a:spcAft>
            </a:pPr>
            <a:r>
              <a:rPr lang="en-US" altLang="en-US" sz="2800">
                <a:solidFill>
                  <a:srgbClr val="FFFFFF"/>
                </a:solidFill>
              </a:rPr>
              <a:t>On August 5, 1964 Congress passed the </a:t>
            </a:r>
            <a:r>
              <a:rPr lang="en-US" altLang="en-US" sz="2800" b="1">
                <a:solidFill>
                  <a:srgbClr val="FFFFFF"/>
                </a:solidFill>
              </a:rPr>
              <a:t>Gulf of Tonkin</a:t>
            </a:r>
            <a:r>
              <a:rPr lang="en-US" altLang="en-US" sz="2800">
                <a:solidFill>
                  <a:srgbClr val="FFFFFF"/>
                </a:solidFill>
              </a:rPr>
              <a:t> </a:t>
            </a:r>
            <a:r>
              <a:rPr lang="en-US" altLang="en-US" sz="2800" b="1">
                <a:solidFill>
                  <a:srgbClr val="FFFFFF"/>
                </a:solidFill>
              </a:rPr>
              <a:t>Resolution</a:t>
            </a:r>
            <a:r>
              <a:rPr lang="en-US" altLang="en-US" sz="2800">
                <a:solidFill>
                  <a:srgbClr val="FFFFFF"/>
                </a:solidFill>
              </a:rPr>
              <a:t> that authorized the President to use war powers and send American troops into Vietnam. </a:t>
            </a:r>
          </a:p>
        </p:txBody>
      </p:sp>
      <p:sp>
        <p:nvSpPr>
          <p:cNvPr id="19459" name="Rectangle 4"/>
          <p:cNvSpPr>
            <a:spLocks noChangeArrowheads="1"/>
          </p:cNvSpPr>
          <p:nvPr/>
        </p:nvSpPr>
        <p:spPr bwMode="auto">
          <a:xfrm>
            <a:off x="2209800" y="76200"/>
            <a:ext cx="7772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fontAlgn="base" hangingPunct="1">
              <a:spcBef>
                <a:spcPct val="0"/>
              </a:spcBef>
              <a:spcAft>
                <a:spcPct val="0"/>
              </a:spcAft>
            </a:pPr>
            <a:r>
              <a:rPr lang="en-US" altLang="en-US" sz="4400" b="1">
                <a:solidFill>
                  <a:srgbClr val="FFFF00"/>
                </a:solidFill>
                <a:cs typeface="Times New Roman" panose="02020603050405020304" pitchFamily="18" charset="0"/>
              </a:rPr>
              <a:t>Gulf of Tonkin Resolution</a:t>
            </a:r>
            <a:r>
              <a:rPr lang="en-US" altLang="en-US" sz="4400">
                <a:solidFill>
                  <a:srgbClr val="FFFF00"/>
                </a:solidFill>
                <a:cs typeface="Times New Roman" panose="02020603050405020304" pitchFamily="18" charset="0"/>
              </a:rPr>
              <a:t> </a:t>
            </a:r>
          </a:p>
        </p:txBody>
      </p:sp>
      <p:pic>
        <p:nvPicPr>
          <p:cNvPr id="13318" name="Picture 6"/>
          <p:cNvPicPr>
            <a:picLocks noChangeAspect="1" noChangeArrowheads="1"/>
          </p:cNvPicPr>
          <p:nvPr/>
        </p:nvPicPr>
        <p:blipFill>
          <a:blip r:embed="rId2">
            <a:extLst>
              <a:ext uri="{28A0092B-C50C-407E-A947-70E740481C1C}">
                <a14:useLocalDpi xmlns:a14="http://schemas.microsoft.com/office/drawing/2010/main" val="0"/>
              </a:ext>
            </a:extLst>
          </a:blip>
          <a:srcRect l="7767" t="29773" r="7767" b="11974"/>
          <a:stretch>
            <a:fillRect/>
          </a:stretch>
        </p:blipFill>
        <p:spPr bwMode="auto">
          <a:xfrm>
            <a:off x="2209800" y="2743201"/>
            <a:ext cx="7543800" cy="390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19" name="WordArt 7"/>
          <p:cNvSpPr>
            <a:spLocks noChangeArrowheads="1" noChangeShapeType="1" noTextEdit="1"/>
          </p:cNvSpPr>
          <p:nvPr/>
        </p:nvSpPr>
        <p:spPr bwMode="auto">
          <a:xfrm>
            <a:off x="3352800" y="3124200"/>
            <a:ext cx="3721100" cy="1143000"/>
          </a:xfrm>
          <a:prstGeom prst="rect">
            <a:avLst/>
          </a:prstGeom>
        </p:spPr>
        <p:txBody>
          <a:bodyPr wrap="none" fromWordArt="1">
            <a:prstTxWarp prst="textPlain">
              <a:avLst>
                <a:gd name="adj" fmla="val 45949"/>
              </a:avLst>
            </a:prstTxWarp>
          </a:bodyPr>
          <a:lstStyle/>
          <a:p>
            <a:pPr algn="ctr" fontAlgn="base">
              <a:spcBef>
                <a:spcPct val="0"/>
              </a:spcBef>
              <a:spcAft>
                <a:spcPct val="0"/>
              </a:spcAft>
            </a:pPr>
            <a:r>
              <a:rPr lang="en-US" sz="3600" kern="10">
                <a:ln w="9525">
                  <a:solidFill>
                    <a:srgbClr val="000000"/>
                  </a:solidFill>
                  <a:round/>
                  <a:headEnd/>
                  <a:tailEnd/>
                </a:ln>
                <a:solidFill>
                  <a:srgbClr val="FFFF00"/>
                </a:solidFill>
                <a:latin typeface="Arial Black" panose="020B0A04020102020204" pitchFamily="34" charset="0"/>
              </a:rPr>
              <a:t>500,000 TROOPS </a:t>
            </a:r>
          </a:p>
          <a:p>
            <a:pPr algn="ctr" fontAlgn="base">
              <a:spcBef>
                <a:spcPct val="0"/>
              </a:spcBef>
              <a:spcAft>
                <a:spcPct val="0"/>
              </a:spcAft>
            </a:pPr>
            <a:r>
              <a:rPr lang="en-US" sz="3600" kern="10">
                <a:ln w="9525">
                  <a:solidFill>
                    <a:srgbClr val="000000"/>
                  </a:solidFill>
                  <a:round/>
                  <a:headEnd/>
                  <a:tailEnd/>
                </a:ln>
                <a:solidFill>
                  <a:srgbClr val="FFFF00"/>
                </a:solidFill>
                <a:latin typeface="Arial Black" panose="020B0A04020102020204" pitchFamily="34" charset="0"/>
              </a:rPr>
              <a:t>BY 1968!</a:t>
            </a:r>
          </a:p>
        </p:txBody>
      </p:sp>
      <p:sp>
        <p:nvSpPr>
          <p:cNvPr id="13320" name="Text Box 8"/>
          <p:cNvSpPr txBox="1">
            <a:spLocks noChangeArrowheads="1"/>
          </p:cNvSpPr>
          <p:nvPr/>
        </p:nvSpPr>
        <p:spPr bwMode="auto">
          <a:xfrm>
            <a:off x="1752600" y="2438401"/>
            <a:ext cx="8686800" cy="466725"/>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50000"/>
              </a:spcBef>
              <a:spcAft>
                <a:spcPct val="0"/>
              </a:spcAft>
            </a:pPr>
            <a:r>
              <a:rPr lang="en-US" altLang="en-US" b="1">
                <a:solidFill>
                  <a:srgbClr val="000000"/>
                </a:solidFill>
              </a:rPr>
              <a:t>Compare the amount of troops sent to Vietnam in 1964 to 1968</a:t>
            </a:r>
            <a:r>
              <a:rPr lang="en-US" altLang="en-US">
                <a:solidFill>
                  <a:srgbClr val="000000"/>
                </a:solidFill>
              </a:rPr>
              <a:t>.</a:t>
            </a:r>
          </a:p>
        </p:txBody>
      </p:sp>
    </p:spTree>
    <p:extLst>
      <p:ext uri="{BB962C8B-B14F-4D97-AF65-F5344CB8AC3E}">
        <p14:creationId xmlns:p14="http://schemas.microsoft.com/office/powerpoint/2010/main" val="36215797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blinds(horizontal)">
                                      <p:cBhvr>
                                        <p:cTn id="7" dur="500"/>
                                        <p:tgtEl>
                                          <p:spTgt spid="133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5" fill="hold" nodeType="clickEffect">
                                  <p:stCondLst>
                                    <p:cond delay="0"/>
                                  </p:stCondLst>
                                  <p:childTnLst>
                                    <p:set>
                                      <p:cBhvr>
                                        <p:cTn id="11" dur="1" fill="hold">
                                          <p:stCondLst>
                                            <p:cond delay="0"/>
                                          </p:stCondLst>
                                        </p:cTn>
                                        <p:tgtEl>
                                          <p:spTgt spid="13318"/>
                                        </p:tgtEl>
                                        <p:attrNameLst>
                                          <p:attrName>style.visibility</p:attrName>
                                        </p:attrNameLst>
                                      </p:cBhvr>
                                      <p:to>
                                        <p:strVal val="visible"/>
                                      </p:to>
                                    </p:set>
                                    <p:animEffect transition="in" filter="randombar(vertical)">
                                      <p:cBhvr>
                                        <p:cTn id="12" dur="500"/>
                                        <p:tgtEl>
                                          <p:spTgt spid="1331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3320"/>
                                        </p:tgtEl>
                                        <p:attrNameLst>
                                          <p:attrName>style.visibility</p:attrName>
                                        </p:attrNameLst>
                                      </p:cBhvr>
                                      <p:to>
                                        <p:strVal val="visible"/>
                                      </p:to>
                                    </p:set>
                                    <p:animEffect transition="in" filter="box(in)">
                                      <p:cBhvr>
                                        <p:cTn id="17" dur="500"/>
                                        <p:tgtEl>
                                          <p:spTgt spid="1332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13319"/>
                                        </p:tgtEl>
                                        <p:attrNameLst>
                                          <p:attrName>style.visibility</p:attrName>
                                        </p:attrNameLst>
                                      </p:cBhvr>
                                      <p:to>
                                        <p:strVal val="visible"/>
                                      </p:to>
                                    </p:set>
                                    <p:anim calcmode="lin" valueType="num">
                                      <p:cBhvr additive="base">
                                        <p:cTn id="22" dur="500" fill="hold"/>
                                        <p:tgtEl>
                                          <p:spTgt spid="13319"/>
                                        </p:tgtEl>
                                        <p:attrNameLst>
                                          <p:attrName>ppt_x</p:attrName>
                                        </p:attrNameLst>
                                      </p:cBhvr>
                                      <p:tavLst>
                                        <p:tav tm="0">
                                          <p:val>
                                            <p:strVal val="0-#ppt_w/2"/>
                                          </p:val>
                                        </p:tav>
                                        <p:tav tm="100000">
                                          <p:val>
                                            <p:strVal val="#ppt_x"/>
                                          </p:val>
                                        </p:tav>
                                      </p:tavLst>
                                    </p:anim>
                                    <p:anim calcmode="lin" valueType="num">
                                      <p:cBhvr additive="base">
                                        <p:cTn id="23" dur="500" fill="hold"/>
                                        <p:tgtEl>
                                          <p:spTgt spid="133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autoUpdateAnimBg="0"/>
      <p:bldP spid="13319" grpId="0" animBg="1"/>
      <p:bldP spid="13320" grpId="0" animBg="1"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3305175" cy="2809875"/>
          </a:xfrm>
          <a:prstGeom prst="rect">
            <a:avLst/>
          </a:prstGeom>
        </p:spPr>
      </p:pic>
      <p:pic>
        <p:nvPicPr>
          <p:cNvPr id="3" name="Picture 2"/>
          <p:cNvPicPr>
            <a:picLocks noChangeAspect="1"/>
          </p:cNvPicPr>
          <p:nvPr/>
        </p:nvPicPr>
        <p:blipFill>
          <a:blip r:embed="rId3"/>
          <a:stretch>
            <a:fillRect/>
          </a:stretch>
        </p:blipFill>
        <p:spPr>
          <a:xfrm>
            <a:off x="3305175" y="0"/>
            <a:ext cx="4933950" cy="3848100"/>
          </a:xfrm>
          <a:prstGeom prst="rect">
            <a:avLst/>
          </a:prstGeom>
        </p:spPr>
      </p:pic>
      <p:pic>
        <p:nvPicPr>
          <p:cNvPr id="4" name="Picture 3"/>
          <p:cNvPicPr>
            <a:picLocks noChangeAspect="1"/>
          </p:cNvPicPr>
          <p:nvPr/>
        </p:nvPicPr>
        <p:blipFill>
          <a:blip r:embed="rId4"/>
          <a:stretch>
            <a:fillRect/>
          </a:stretch>
        </p:blipFill>
        <p:spPr>
          <a:xfrm>
            <a:off x="8239125" y="0"/>
            <a:ext cx="3952875" cy="3515018"/>
          </a:xfrm>
          <a:prstGeom prst="rect">
            <a:avLst/>
          </a:prstGeom>
        </p:spPr>
      </p:pic>
    </p:spTree>
    <p:extLst>
      <p:ext uri="{BB962C8B-B14F-4D97-AF65-F5344CB8AC3E}">
        <p14:creationId xmlns:p14="http://schemas.microsoft.com/office/powerpoint/2010/main" val="12478762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 Box 3"/>
          <p:cNvSpPr txBox="1">
            <a:spLocks noChangeArrowheads="1"/>
          </p:cNvSpPr>
          <p:nvPr/>
        </p:nvSpPr>
        <p:spPr bwMode="auto">
          <a:xfrm>
            <a:off x="1905000" y="5181600"/>
            <a:ext cx="85344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fontAlgn="base" hangingPunct="1">
              <a:spcBef>
                <a:spcPct val="50000"/>
              </a:spcBef>
              <a:spcAft>
                <a:spcPct val="0"/>
              </a:spcAft>
            </a:pPr>
            <a:r>
              <a:rPr lang="en-US" altLang="en-US" sz="2800">
                <a:solidFill>
                  <a:srgbClr val="FFFFFF"/>
                </a:solidFill>
              </a:rPr>
              <a:t>At the same time, popular support for the Vietcong grew. Ho Chi Minh strongly supported the Vietcong with troops and munitions, as did the Soviet Union and China. </a:t>
            </a:r>
          </a:p>
        </p:txBody>
      </p:sp>
      <p:grpSp>
        <p:nvGrpSpPr>
          <p:cNvPr id="15381" name="Group 21"/>
          <p:cNvGrpSpPr>
            <a:grpSpLocks/>
          </p:cNvGrpSpPr>
          <p:nvPr/>
        </p:nvGrpSpPr>
        <p:grpSpPr bwMode="auto">
          <a:xfrm>
            <a:off x="2133600" y="152400"/>
            <a:ext cx="4572000" cy="2743200"/>
            <a:chOff x="384" y="96"/>
            <a:chExt cx="2880" cy="1728"/>
          </a:xfrm>
        </p:grpSpPr>
        <p:pic>
          <p:nvPicPr>
            <p:cNvPr id="20495" name="Picture 4" descr="http://www.newgenevacenter.org/portrait/ho-chi-minh.jpg"/>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384" y="480"/>
              <a:ext cx="1202" cy="1344"/>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0496" name="AutoShape 5"/>
            <p:cNvSpPr>
              <a:spLocks noChangeArrowheads="1"/>
            </p:cNvSpPr>
            <p:nvPr/>
          </p:nvSpPr>
          <p:spPr bwMode="auto">
            <a:xfrm>
              <a:off x="1488" y="96"/>
              <a:ext cx="1776" cy="1104"/>
            </a:xfrm>
            <a:prstGeom prst="wedgeRoundRectCallout">
              <a:avLst>
                <a:gd name="adj1" fmla="val -43750"/>
                <a:gd name="adj2" fmla="val 61324"/>
                <a:gd name="adj3" fmla="val 16667"/>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fontAlgn="base" hangingPunct="1">
                <a:spcBef>
                  <a:spcPct val="0"/>
                </a:spcBef>
                <a:spcAft>
                  <a:spcPct val="0"/>
                </a:spcAft>
              </a:pPr>
              <a:r>
                <a:rPr lang="en-US" altLang="en-US">
                  <a:solidFill>
                    <a:srgbClr val="000000"/>
                  </a:solidFill>
                </a:rPr>
                <a:t>You need soldiers and guns? No problem, I’ve got plenty.</a:t>
              </a:r>
            </a:p>
          </p:txBody>
        </p:sp>
      </p:grpSp>
      <p:grpSp>
        <p:nvGrpSpPr>
          <p:cNvPr id="15382" name="Group 22"/>
          <p:cNvGrpSpPr>
            <a:grpSpLocks/>
          </p:cNvGrpSpPr>
          <p:nvPr/>
        </p:nvGrpSpPr>
        <p:grpSpPr bwMode="auto">
          <a:xfrm>
            <a:off x="5943600" y="838200"/>
            <a:ext cx="2743200" cy="3657600"/>
            <a:chOff x="2784" y="528"/>
            <a:chExt cx="1728" cy="2304"/>
          </a:xfrm>
        </p:grpSpPr>
        <p:pic>
          <p:nvPicPr>
            <p:cNvPr id="20493" name="Picture 14" descr="bb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84" y="1488"/>
              <a:ext cx="1042" cy="1344"/>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0494" name="AutoShape 16"/>
            <p:cNvSpPr>
              <a:spLocks noChangeArrowheads="1"/>
            </p:cNvSpPr>
            <p:nvPr/>
          </p:nvSpPr>
          <p:spPr bwMode="auto">
            <a:xfrm>
              <a:off x="3312" y="528"/>
              <a:ext cx="1200" cy="864"/>
            </a:xfrm>
            <a:prstGeom prst="wedgeEllipseCallout">
              <a:avLst>
                <a:gd name="adj1" fmla="val -43750"/>
                <a:gd name="adj2" fmla="val 70023"/>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fontAlgn="base" hangingPunct="1">
                <a:spcBef>
                  <a:spcPct val="0"/>
                </a:spcBef>
                <a:spcAft>
                  <a:spcPct val="0"/>
                </a:spcAft>
              </a:pPr>
              <a:r>
                <a:rPr lang="en-US" altLang="en-US">
                  <a:solidFill>
                    <a:srgbClr val="000000"/>
                  </a:solidFill>
                </a:rPr>
                <a:t>I’ve got your back, Ho.</a:t>
              </a:r>
            </a:p>
          </p:txBody>
        </p:sp>
      </p:grpSp>
      <p:grpSp>
        <p:nvGrpSpPr>
          <p:cNvPr id="15383" name="Group 23"/>
          <p:cNvGrpSpPr>
            <a:grpSpLocks/>
          </p:cNvGrpSpPr>
          <p:nvPr/>
        </p:nvGrpSpPr>
        <p:grpSpPr bwMode="auto">
          <a:xfrm>
            <a:off x="8763000" y="0"/>
            <a:ext cx="1905000" cy="4343400"/>
            <a:chOff x="4560" y="0"/>
            <a:chExt cx="1200" cy="2736"/>
          </a:xfrm>
        </p:grpSpPr>
        <p:pic>
          <p:nvPicPr>
            <p:cNvPr id="20491" name="Picture 15" descr="http://www.csrp.org/mao.jpg"/>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4608" y="1440"/>
              <a:ext cx="903" cy="1296"/>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0492" name="AutoShape 17"/>
            <p:cNvSpPr>
              <a:spLocks noChangeArrowheads="1"/>
            </p:cNvSpPr>
            <p:nvPr/>
          </p:nvSpPr>
          <p:spPr bwMode="auto">
            <a:xfrm>
              <a:off x="4560" y="0"/>
              <a:ext cx="1200" cy="1200"/>
            </a:xfrm>
            <a:prstGeom prst="wedgeEllipseCallout">
              <a:avLst>
                <a:gd name="adj1" fmla="val -250"/>
                <a:gd name="adj2" fmla="val 82083"/>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fontAlgn="base" hangingPunct="1">
                <a:spcBef>
                  <a:spcPct val="0"/>
                </a:spcBef>
                <a:spcAft>
                  <a:spcPct val="0"/>
                </a:spcAft>
              </a:pPr>
              <a:r>
                <a:rPr lang="en-US" altLang="en-US">
                  <a:solidFill>
                    <a:srgbClr val="000000"/>
                  </a:solidFill>
                </a:rPr>
                <a:t>Me too. Slap me five Lenny!</a:t>
              </a:r>
            </a:p>
          </p:txBody>
        </p:sp>
      </p:grpSp>
      <p:grpSp>
        <p:nvGrpSpPr>
          <p:cNvPr id="15384" name="Group 24"/>
          <p:cNvGrpSpPr>
            <a:grpSpLocks/>
          </p:cNvGrpSpPr>
          <p:nvPr/>
        </p:nvGrpSpPr>
        <p:grpSpPr bwMode="auto">
          <a:xfrm>
            <a:off x="1752601" y="3200400"/>
            <a:ext cx="3133725" cy="1752600"/>
            <a:chOff x="144" y="2016"/>
            <a:chExt cx="1974" cy="1104"/>
          </a:xfrm>
        </p:grpSpPr>
        <p:pic>
          <p:nvPicPr>
            <p:cNvPr id="20487" name="Picture 6" descr="http://www.pbs.org/wgbh/amex/vietnam/trenches/img/vietsoldier.gif"/>
            <p:cNvPicPr>
              <a:picLocks noChangeAspect="1" noChangeArrowheads="1"/>
            </p:cNvPicPr>
            <p:nvPr/>
          </p:nvPicPr>
          <p:blipFill>
            <a:blip r:embed="rId7" r:link="rId8">
              <a:extLst>
                <a:ext uri="{28A0092B-C50C-407E-A947-70E740481C1C}">
                  <a14:useLocalDpi xmlns:a14="http://schemas.microsoft.com/office/drawing/2010/main" val="0"/>
                </a:ext>
              </a:extLst>
            </a:blip>
            <a:srcRect/>
            <a:stretch>
              <a:fillRect/>
            </a:stretch>
          </p:blipFill>
          <p:spPr bwMode="auto">
            <a:xfrm>
              <a:off x="144" y="2016"/>
              <a:ext cx="678" cy="96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0488" name="Picture 18" descr="http://www.pbs.org/wgbh/amex/vietnam/trenches/img/vietsoldier.gif"/>
            <p:cNvPicPr>
              <a:picLocks noChangeAspect="1" noChangeArrowheads="1"/>
            </p:cNvPicPr>
            <p:nvPr/>
          </p:nvPicPr>
          <p:blipFill>
            <a:blip r:embed="rId7" r:link="rId8">
              <a:extLst>
                <a:ext uri="{28A0092B-C50C-407E-A947-70E740481C1C}">
                  <a14:useLocalDpi xmlns:a14="http://schemas.microsoft.com/office/drawing/2010/main" val="0"/>
                </a:ext>
              </a:extLst>
            </a:blip>
            <a:srcRect/>
            <a:stretch>
              <a:fillRect/>
            </a:stretch>
          </p:blipFill>
          <p:spPr bwMode="auto">
            <a:xfrm>
              <a:off x="576" y="2064"/>
              <a:ext cx="678" cy="96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0489" name="Picture 19" descr="http://www.pbs.org/wgbh/amex/vietnam/trenches/img/vietsoldier.gif"/>
            <p:cNvPicPr>
              <a:picLocks noChangeAspect="1" noChangeArrowheads="1"/>
            </p:cNvPicPr>
            <p:nvPr/>
          </p:nvPicPr>
          <p:blipFill>
            <a:blip r:embed="rId7" r:link="rId8">
              <a:extLst>
                <a:ext uri="{28A0092B-C50C-407E-A947-70E740481C1C}">
                  <a14:useLocalDpi xmlns:a14="http://schemas.microsoft.com/office/drawing/2010/main" val="0"/>
                </a:ext>
              </a:extLst>
            </a:blip>
            <a:srcRect/>
            <a:stretch>
              <a:fillRect/>
            </a:stretch>
          </p:blipFill>
          <p:spPr bwMode="auto">
            <a:xfrm>
              <a:off x="1008" y="2112"/>
              <a:ext cx="678" cy="96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0490" name="Picture 20" descr="http://www.pbs.org/wgbh/amex/vietnam/trenches/img/vietsoldier.gif"/>
            <p:cNvPicPr>
              <a:picLocks noChangeAspect="1" noChangeArrowheads="1"/>
            </p:cNvPicPr>
            <p:nvPr/>
          </p:nvPicPr>
          <p:blipFill>
            <a:blip r:embed="rId7" r:link="rId8">
              <a:extLst>
                <a:ext uri="{28A0092B-C50C-407E-A947-70E740481C1C}">
                  <a14:useLocalDpi xmlns:a14="http://schemas.microsoft.com/office/drawing/2010/main" val="0"/>
                </a:ext>
              </a:extLst>
            </a:blip>
            <a:srcRect/>
            <a:stretch>
              <a:fillRect/>
            </a:stretch>
          </p:blipFill>
          <p:spPr bwMode="auto">
            <a:xfrm>
              <a:off x="1440" y="2160"/>
              <a:ext cx="678" cy="96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21841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363"/>
                                        </p:tgtEl>
                                        <p:attrNameLst>
                                          <p:attrName>style.visibility</p:attrName>
                                        </p:attrNameLst>
                                      </p:cBhvr>
                                      <p:to>
                                        <p:strVal val="visible"/>
                                      </p:to>
                                    </p:set>
                                    <p:anim calcmode="lin" valueType="num">
                                      <p:cBhvr additive="base">
                                        <p:cTn id="7" dur="500" fill="hold"/>
                                        <p:tgtEl>
                                          <p:spTgt spid="15363"/>
                                        </p:tgtEl>
                                        <p:attrNameLst>
                                          <p:attrName>ppt_x</p:attrName>
                                        </p:attrNameLst>
                                      </p:cBhvr>
                                      <p:tavLst>
                                        <p:tav tm="0">
                                          <p:val>
                                            <p:strVal val="0-#ppt_w/2"/>
                                          </p:val>
                                        </p:tav>
                                        <p:tav tm="100000">
                                          <p:val>
                                            <p:strVal val="#ppt_x"/>
                                          </p:val>
                                        </p:tav>
                                      </p:tavLst>
                                    </p:anim>
                                    <p:anim calcmode="lin" valueType="num">
                                      <p:cBhvr additive="base">
                                        <p:cTn id="8" dur="500" fill="hold"/>
                                        <p:tgtEl>
                                          <p:spTgt spid="1536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5381"/>
                                        </p:tgtEl>
                                        <p:attrNameLst>
                                          <p:attrName>style.visibility</p:attrName>
                                        </p:attrNameLst>
                                      </p:cBhvr>
                                      <p:to>
                                        <p:strVal val="visible"/>
                                      </p:to>
                                    </p:set>
                                    <p:anim calcmode="lin" valueType="num">
                                      <p:cBhvr additive="base">
                                        <p:cTn id="13" dur="500" fill="hold"/>
                                        <p:tgtEl>
                                          <p:spTgt spid="15381"/>
                                        </p:tgtEl>
                                        <p:attrNameLst>
                                          <p:attrName>ppt_x</p:attrName>
                                        </p:attrNameLst>
                                      </p:cBhvr>
                                      <p:tavLst>
                                        <p:tav tm="0">
                                          <p:val>
                                            <p:strVal val="0-#ppt_w/2"/>
                                          </p:val>
                                        </p:tav>
                                        <p:tav tm="100000">
                                          <p:val>
                                            <p:strVal val="#ppt_x"/>
                                          </p:val>
                                        </p:tav>
                                      </p:tavLst>
                                    </p:anim>
                                    <p:anim calcmode="lin" valueType="num">
                                      <p:cBhvr additive="base">
                                        <p:cTn id="14" dur="500" fill="hold"/>
                                        <p:tgtEl>
                                          <p:spTgt spid="15381"/>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15384"/>
                                        </p:tgtEl>
                                        <p:attrNameLst>
                                          <p:attrName>style.visibility</p:attrName>
                                        </p:attrNameLst>
                                      </p:cBhvr>
                                      <p:to>
                                        <p:strVal val="visible"/>
                                      </p:to>
                                    </p:set>
                                    <p:anim calcmode="lin" valueType="num">
                                      <p:cBhvr additive="base">
                                        <p:cTn id="19" dur="500" fill="hold"/>
                                        <p:tgtEl>
                                          <p:spTgt spid="15384"/>
                                        </p:tgtEl>
                                        <p:attrNameLst>
                                          <p:attrName>ppt_x</p:attrName>
                                        </p:attrNameLst>
                                      </p:cBhvr>
                                      <p:tavLst>
                                        <p:tav tm="0">
                                          <p:val>
                                            <p:strVal val="0-#ppt_w/2"/>
                                          </p:val>
                                        </p:tav>
                                        <p:tav tm="100000">
                                          <p:val>
                                            <p:strVal val="#ppt_x"/>
                                          </p:val>
                                        </p:tav>
                                      </p:tavLst>
                                    </p:anim>
                                    <p:anim calcmode="lin" valueType="num">
                                      <p:cBhvr additive="base">
                                        <p:cTn id="20" dur="500" fill="hold"/>
                                        <p:tgtEl>
                                          <p:spTgt spid="15384"/>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 fill="hold" nodeType="clickEffect">
                                  <p:stCondLst>
                                    <p:cond delay="0"/>
                                  </p:stCondLst>
                                  <p:childTnLst>
                                    <p:set>
                                      <p:cBhvr>
                                        <p:cTn id="24" dur="1" fill="hold">
                                          <p:stCondLst>
                                            <p:cond delay="0"/>
                                          </p:stCondLst>
                                        </p:cTn>
                                        <p:tgtEl>
                                          <p:spTgt spid="15382"/>
                                        </p:tgtEl>
                                        <p:attrNameLst>
                                          <p:attrName>style.visibility</p:attrName>
                                        </p:attrNameLst>
                                      </p:cBhvr>
                                      <p:to>
                                        <p:strVal val="visible"/>
                                      </p:to>
                                    </p:set>
                                    <p:anim calcmode="lin" valueType="num">
                                      <p:cBhvr additive="base">
                                        <p:cTn id="25" dur="500" fill="hold"/>
                                        <p:tgtEl>
                                          <p:spTgt spid="15382"/>
                                        </p:tgtEl>
                                        <p:attrNameLst>
                                          <p:attrName>ppt_x</p:attrName>
                                        </p:attrNameLst>
                                      </p:cBhvr>
                                      <p:tavLst>
                                        <p:tav tm="0">
                                          <p:val>
                                            <p:strVal val="#ppt_x"/>
                                          </p:val>
                                        </p:tav>
                                        <p:tav tm="100000">
                                          <p:val>
                                            <p:strVal val="#ppt_x"/>
                                          </p:val>
                                        </p:tav>
                                      </p:tavLst>
                                    </p:anim>
                                    <p:anim calcmode="lin" valueType="num">
                                      <p:cBhvr additive="base">
                                        <p:cTn id="26" dur="500" fill="hold"/>
                                        <p:tgtEl>
                                          <p:spTgt spid="15382"/>
                                        </p:tgtEl>
                                        <p:attrNameLst>
                                          <p:attrName>ppt_y</p:attrName>
                                        </p:attrNameLst>
                                      </p:cBhvr>
                                      <p:tavLst>
                                        <p:tav tm="0">
                                          <p:val>
                                            <p:strVal val="0-#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nodeType="clickEffect">
                                  <p:stCondLst>
                                    <p:cond delay="0"/>
                                  </p:stCondLst>
                                  <p:childTnLst>
                                    <p:set>
                                      <p:cBhvr>
                                        <p:cTn id="30" dur="1" fill="hold">
                                          <p:stCondLst>
                                            <p:cond delay="0"/>
                                          </p:stCondLst>
                                        </p:cTn>
                                        <p:tgtEl>
                                          <p:spTgt spid="15383"/>
                                        </p:tgtEl>
                                        <p:attrNameLst>
                                          <p:attrName>style.visibility</p:attrName>
                                        </p:attrNameLst>
                                      </p:cBhvr>
                                      <p:to>
                                        <p:strVal val="visible"/>
                                      </p:to>
                                    </p:set>
                                    <p:anim calcmode="lin" valueType="num">
                                      <p:cBhvr additive="base">
                                        <p:cTn id="31" dur="500" fill="hold"/>
                                        <p:tgtEl>
                                          <p:spTgt spid="15383"/>
                                        </p:tgtEl>
                                        <p:attrNameLst>
                                          <p:attrName>ppt_x</p:attrName>
                                        </p:attrNameLst>
                                      </p:cBhvr>
                                      <p:tavLst>
                                        <p:tav tm="0">
                                          <p:val>
                                            <p:strVal val="1+#ppt_w/2"/>
                                          </p:val>
                                        </p:tav>
                                        <p:tav tm="100000">
                                          <p:val>
                                            <p:strVal val="#ppt_x"/>
                                          </p:val>
                                        </p:tav>
                                      </p:tavLst>
                                    </p:anim>
                                    <p:anim calcmode="lin" valueType="num">
                                      <p:cBhvr additive="base">
                                        <p:cTn id="32" dur="500" fill="hold"/>
                                        <p:tgtEl>
                                          <p:spTgt spid="1538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 Box 3"/>
          <p:cNvSpPr txBox="1">
            <a:spLocks noChangeArrowheads="1"/>
          </p:cNvSpPr>
          <p:nvPr/>
        </p:nvSpPr>
        <p:spPr bwMode="auto">
          <a:xfrm>
            <a:off x="1905000" y="5181600"/>
            <a:ext cx="85344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fontAlgn="base" hangingPunct="1">
              <a:spcBef>
                <a:spcPct val="50000"/>
              </a:spcBef>
              <a:spcAft>
                <a:spcPct val="0"/>
              </a:spcAft>
            </a:pPr>
            <a:r>
              <a:rPr lang="en-US" altLang="en-US" sz="2800">
                <a:solidFill>
                  <a:srgbClr val="FFFFFF"/>
                </a:solidFill>
              </a:rPr>
              <a:t>At the same time, popular support for the Vietcong grew. Ho Chi Minh strongly supported the Vietcong with troops and munitions, as did the Soviet Union and China. </a:t>
            </a:r>
          </a:p>
        </p:txBody>
      </p:sp>
      <p:grpSp>
        <p:nvGrpSpPr>
          <p:cNvPr id="15381" name="Group 21"/>
          <p:cNvGrpSpPr>
            <a:grpSpLocks/>
          </p:cNvGrpSpPr>
          <p:nvPr/>
        </p:nvGrpSpPr>
        <p:grpSpPr bwMode="auto">
          <a:xfrm>
            <a:off x="2133600" y="152400"/>
            <a:ext cx="4572000" cy="2743200"/>
            <a:chOff x="384" y="96"/>
            <a:chExt cx="2880" cy="1728"/>
          </a:xfrm>
        </p:grpSpPr>
        <p:pic>
          <p:nvPicPr>
            <p:cNvPr id="20495" name="Picture 4" descr="http://www.newgenevacenter.org/portrait/ho-chi-minh.jpg"/>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384" y="480"/>
              <a:ext cx="1202" cy="1344"/>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0496" name="AutoShape 5"/>
            <p:cNvSpPr>
              <a:spLocks noChangeArrowheads="1"/>
            </p:cNvSpPr>
            <p:nvPr/>
          </p:nvSpPr>
          <p:spPr bwMode="auto">
            <a:xfrm>
              <a:off x="1488" y="96"/>
              <a:ext cx="1776" cy="1104"/>
            </a:xfrm>
            <a:prstGeom prst="wedgeRoundRectCallout">
              <a:avLst>
                <a:gd name="adj1" fmla="val -43750"/>
                <a:gd name="adj2" fmla="val 61324"/>
                <a:gd name="adj3" fmla="val 16667"/>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fontAlgn="base" hangingPunct="1">
                <a:spcBef>
                  <a:spcPct val="0"/>
                </a:spcBef>
                <a:spcAft>
                  <a:spcPct val="0"/>
                </a:spcAft>
              </a:pPr>
              <a:r>
                <a:rPr lang="en-US" altLang="en-US">
                  <a:solidFill>
                    <a:srgbClr val="000000"/>
                  </a:solidFill>
                </a:rPr>
                <a:t>You need soldiers and guns? No problem, I’ve got plenty.</a:t>
              </a:r>
            </a:p>
          </p:txBody>
        </p:sp>
      </p:grpSp>
      <p:grpSp>
        <p:nvGrpSpPr>
          <p:cNvPr id="15382" name="Group 22"/>
          <p:cNvGrpSpPr>
            <a:grpSpLocks/>
          </p:cNvGrpSpPr>
          <p:nvPr/>
        </p:nvGrpSpPr>
        <p:grpSpPr bwMode="auto">
          <a:xfrm>
            <a:off x="5943600" y="838200"/>
            <a:ext cx="2743200" cy="3657600"/>
            <a:chOff x="2784" y="528"/>
            <a:chExt cx="1728" cy="2304"/>
          </a:xfrm>
        </p:grpSpPr>
        <p:pic>
          <p:nvPicPr>
            <p:cNvPr id="20493" name="Picture 14" descr="bb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84" y="1488"/>
              <a:ext cx="1042" cy="1344"/>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0494" name="AutoShape 16"/>
            <p:cNvSpPr>
              <a:spLocks noChangeArrowheads="1"/>
            </p:cNvSpPr>
            <p:nvPr/>
          </p:nvSpPr>
          <p:spPr bwMode="auto">
            <a:xfrm>
              <a:off x="3312" y="528"/>
              <a:ext cx="1200" cy="864"/>
            </a:xfrm>
            <a:prstGeom prst="wedgeEllipseCallout">
              <a:avLst>
                <a:gd name="adj1" fmla="val -43750"/>
                <a:gd name="adj2" fmla="val 70023"/>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fontAlgn="base" hangingPunct="1">
                <a:spcBef>
                  <a:spcPct val="0"/>
                </a:spcBef>
                <a:spcAft>
                  <a:spcPct val="0"/>
                </a:spcAft>
              </a:pPr>
              <a:r>
                <a:rPr lang="en-US" altLang="en-US">
                  <a:solidFill>
                    <a:srgbClr val="000000"/>
                  </a:solidFill>
                </a:rPr>
                <a:t>I’ve got your back, Ho.</a:t>
              </a:r>
            </a:p>
          </p:txBody>
        </p:sp>
      </p:grpSp>
      <p:grpSp>
        <p:nvGrpSpPr>
          <p:cNvPr id="15383" name="Group 23"/>
          <p:cNvGrpSpPr>
            <a:grpSpLocks/>
          </p:cNvGrpSpPr>
          <p:nvPr/>
        </p:nvGrpSpPr>
        <p:grpSpPr bwMode="auto">
          <a:xfrm>
            <a:off x="8763000" y="0"/>
            <a:ext cx="1905000" cy="4343400"/>
            <a:chOff x="4560" y="0"/>
            <a:chExt cx="1200" cy="2736"/>
          </a:xfrm>
        </p:grpSpPr>
        <p:pic>
          <p:nvPicPr>
            <p:cNvPr id="20491" name="Picture 15" descr="http://www.csrp.org/mao.jpg"/>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4608" y="1440"/>
              <a:ext cx="903" cy="1296"/>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0492" name="AutoShape 17"/>
            <p:cNvSpPr>
              <a:spLocks noChangeArrowheads="1"/>
            </p:cNvSpPr>
            <p:nvPr/>
          </p:nvSpPr>
          <p:spPr bwMode="auto">
            <a:xfrm>
              <a:off x="4560" y="0"/>
              <a:ext cx="1200" cy="1200"/>
            </a:xfrm>
            <a:prstGeom prst="wedgeEllipseCallout">
              <a:avLst>
                <a:gd name="adj1" fmla="val -250"/>
                <a:gd name="adj2" fmla="val 82083"/>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fontAlgn="base" hangingPunct="1">
                <a:spcBef>
                  <a:spcPct val="0"/>
                </a:spcBef>
                <a:spcAft>
                  <a:spcPct val="0"/>
                </a:spcAft>
              </a:pPr>
              <a:r>
                <a:rPr lang="en-US" altLang="en-US">
                  <a:solidFill>
                    <a:srgbClr val="000000"/>
                  </a:solidFill>
                </a:rPr>
                <a:t>Me too. Slap me five Lenny!</a:t>
              </a:r>
            </a:p>
          </p:txBody>
        </p:sp>
      </p:grpSp>
      <p:grpSp>
        <p:nvGrpSpPr>
          <p:cNvPr id="15384" name="Group 24"/>
          <p:cNvGrpSpPr>
            <a:grpSpLocks/>
          </p:cNvGrpSpPr>
          <p:nvPr/>
        </p:nvGrpSpPr>
        <p:grpSpPr bwMode="auto">
          <a:xfrm>
            <a:off x="1752601" y="3200400"/>
            <a:ext cx="3133725" cy="1752600"/>
            <a:chOff x="144" y="2016"/>
            <a:chExt cx="1974" cy="1104"/>
          </a:xfrm>
        </p:grpSpPr>
        <p:pic>
          <p:nvPicPr>
            <p:cNvPr id="20487" name="Picture 6" descr="http://www.pbs.org/wgbh/amex/vietnam/trenches/img/vietsoldier.gif"/>
            <p:cNvPicPr>
              <a:picLocks noChangeAspect="1" noChangeArrowheads="1"/>
            </p:cNvPicPr>
            <p:nvPr/>
          </p:nvPicPr>
          <p:blipFill>
            <a:blip r:embed="rId7" r:link="rId8">
              <a:extLst>
                <a:ext uri="{28A0092B-C50C-407E-A947-70E740481C1C}">
                  <a14:useLocalDpi xmlns:a14="http://schemas.microsoft.com/office/drawing/2010/main" val="0"/>
                </a:ext>
              </a:extLst>
            </a:blip>
            <a:srcRect/>
            <a:stretch>
              <a:fillRect/>
            </a:stretch>
          </p:blipFill>
          <p:spPr bwMode="auto">
            <a:xfrm>
              <a:off x="144" y="2016"/>
              <a:ext cx="678" cy="96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0488" name="Picture 18" descr="http://www.pbs.org/wgbh/amex/vietnam/trenches/img/vietsoldier.gif"/>
            <p:cNvPicPr>
              <a:picLocks noChangeAspect="1" noChangeArrowheads="1"/>
            </p:cNvPicPr>
            <p:nvPr/>
          </p:nvPicPr>
          <p:blipFill>
            <a:blip r:embed="rId7" r:link="rId8">
              <a:extLst>
                <a:ext uri="{28A0092B-C50C-407E-A947-70E740481C1C}">
                  <a14:useLocalDpi xmlns:a14="http://schemas.microsoft.com/office/drawing/2010/main" val="0"/>
                </a:ext>
              </a:extLst>
            </a:blip>
            <a:srcRect/>
            <a:stretch>
              <a:fillRect/>
            </a:stretch>
          </p:blipFill>
          <p:spPr bwMode="auto">
            <a:xfrm>
              <a:off x="576" y="2064"/>
              <a:ext cx="678" cy="96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0489" name="Picture 19" descr="http://www.pbs.org/wgbh/amex/vietnam/trenches/img/vietsoldier.gif"/>
            <p:cNvPicPr>
              <a:picLocks noChangeAspect="1" noChangeArrowheads="1"/>
            </p:cNvPicPr>
            <p:nvPr/>
          </p:nvPicPr>
          <p:blipFill>
            <a:blip r:embed="rId7" r:link="rId8">
              <a:extLst>
                <a:ext uri="{28A0092B-C50C-407E-A947-70E740481C1C}">
                  <a14:useLocalDpi xmlns:a14="http://schemas.microsoft.com/office/drawing/2010/main" val="0"/>
                </a:ext>
              </a:extLst>
            </a:blip>
            <a:srcRect/>
            <a:stretch>
              <a:fillRect/>
            </a:stretch>
          </p:blipFill>
          <p:spPr bwMode="auto">
            <a:xfrm>
              <a:off x="1008" y="2112"/>
              <a:ext cx="678" cy="96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0490" name="Picture 20" descr="http://www.pbs.org/wgbh/amex/vietnam/trenches/img/vietsoldier.gif"/>
            <p:cNvPicPr>
              <a:picLocks noChangeAspect="1" noChangeArrowheads="1"/>
            </p:cNvPicPr>
            <p:nvPr/>
          </p:nvPicPr>
          <p:blipFill>
            <a:blip r:embed="rId7" r:link="rId8">
              <a:extLst>
                <a:ext uri="{28A0092B-C50C-407E-A947-70E740481C1C}">
                  <a14:useLocalDpi xmlns:a14="http://schemas.microsoft.com/office/drawing/2010/main" val="0"/>
                </a:ext>
              </a:extLst>
            </a:blip>
            <a:srcRect/>
            <a:stretch>
              <a:fillRect/>
            </a:stretch>
          </p:blipFill>
          <p:spPr bwMode="auto">
            <a:xfrm>
              <a:off x="1440" y="2160"/>
              <a:ext cx="678" cy="96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3220903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363"/>
                                        </p:tgtEl>
                                        <p:attrNameLst>
                                          <p:attrName>style.visibility</p:attrName>
                                        </p:attrNameLst>
                                      </p:cBhvr>
                                      <p:to>
                                        <p:strVal val="visible"/>
                                      </p:to>
                                    </p:set>
                                    <p:anim calcmode="lin" valueType="num">
                                      <p:cBhvr additive="base">
                                        <p:cTn id="7" dur="500" fill="hold"/>
                                        <p:tgtEl>
                                          <p:spTgt spid="15363"/>
                                        </p:tgtEl>
                                        <p:attrNameLst>
                                          <p:attrName>ppt_x</p:attrName>
                                        </p:attrNameLst>
                                      </p:cBhvr>
                                      <p:tavLst>
                                        <p:tav tm="0">
                                          <p:val>
                                            <p:strVal val="0-#ppt_w/2"/>
                                          </p:val>
                                        </p:tav>
                                        <p:tav tm="100000">
                                          <p:val>
                                            <p:strVal val="#ppt_x"/>
                                          </p:val>
                                        </p:tav>
                                      </p:tavLst>
                                    </p:anim>
                                    <p:anim calcmode="lin" valueType="num">
                                      <p:cBhvr additive="base">
                                        <p:cTn id="8" dur="500" fill="hold"/>
                                        <p:tgtEl>
                                          <p:spTgt spid="1536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5381"/>
                                        </p:tgtEl>
                                        <p:attrNameLst>
                                          <p:attrName>style.visibility</p:attrName>
                                        </p:attrNameLst>
                                      </p:cBhvr>
                                      <p:to>
                                        <p:strVal val="visible"/>
                                      </p:to>
                                    </p:set>
                                    <p:anim calcmode="lin" valueType="num">
                                      <p:cBhvr additive="base">
                                        <p:cTn id="13" dur="500" fill="hold"/>
                                        <p:tgtEl>
                                          <p:spTgt spid="15381"/>
                                        </p:tgtEl>
                                        <p:attrNameLst>
                                          <p:attrName>ppt_x</p:attrName>
                                        </p:attrNameLst>
                                      </p:cBhvr>
                                      <p:tavLst>
                                        <p:tav tm="0">
                                          <p:val>
                                            <p:strVal val="0-#ppt_w/2"/>
                                          </p:val>
                                        </p:tav>
                                        <p:tav tm="100000">
                                          <p:val>
                                            <p:strVal val="#ppt_x"/>
                                          </p:val>
                                        </p:tav>
                                      </p:tavLst>
                                    </p:anim>
                                    <p:anim calcmode="lin" valueType="num">
                                      <p:cBhvr additive="base">
                                        <p:cTn id="14" dur="500" fill="hold"/>
                                        <p:tgtEl>
                                          <p:spTgt spid="15381"/>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15384"/>
                                        </p:tgtEl>
                                        <p:attrNameLst>
                                          <p:attrName>style.visibility</p:attrName>
                                        </p:attrNameLst>
                                      </p:cBhvr>
                                      <p:to>
                                        <p:strVal val="visible"/>
                                      </p:to>
                                    </p:set>
                                    <p:anim calcmode="lin" valueType="num">
                                      <p:cBhvr additive="base">
                                        <p:cTn id="19" dur="500" fill="hold"/>
                                        <p:tgtEl>
                                          <p:spTgt spid="15384"/>
                                        </p:tgtEl>
                                        <p:attrNameLst>
                                          <p:attrName>ppt_x</p:attrName>
                                        </p:attrNameLst>
                                      </p:cBhvr>
                                      <p:tavLst>
                                        <p:tav tm="0">
                                          <p:val>
                                            <p:strVal val="0-#ppt_w/2"/>
                                          </p:val>
                                        </p:tav>
                                        <p:tav tm="100000">
                                          <p:val>
                                            <p:strVal val="#ppt_x"/>
                                          </p:val>
                                        </p:tav>
                                      </p:tavLst>
                                    </p:anim>
                                    <p:anim calcmode="lin" valueType="num">
                                      <p:cBhvr additive="base">
                                        <p:cTn id="20" dur="500" fill="hold"/>
                                        <p:tgtEl>
                                          <p:spTgt spid="15384"/>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 fill="hold" nodeType="clickEffect">
                                  <p:stCondLst>
                                    <p:cond delay="0"/>
                                  </p:stCondLst>
                                  <p:childTnLst>
                                    <p:set>
                                      <p:cBhvr>
                                        <p:cTn id="24" dur="1" fill="hold">
                                          <p:stCondLst>
                                            <p:cond delay="0"/>
                                          </p:stCondLst>
                                        </p:cTn>
                                        <p:tgtEl>
                                          <p:spTgt spid="15382"/>
                                        </p:tgtEl>
                                        <p:attrNameLst>
                                          <p:attrName>style.visibility</p:attrName>
                                        </p:attrNameLst>
                                      </p:cBhvr>
                                      <p:to>
                                        <p:strVal val="visible"/>
                                      </p:to>
                                    </p:set>
                                    <p:anim calcmode="lin" valueType="num">
                                      <p:cBhvr additive="base">
                                        <p:cTn id="25" dur="500" fill="hold"/>
                                        <p:tgtEl>
                                          <p:spTgt spid="15382"/>
                                        </p:tgtEl>
                                        <p:attrNameLst>
                                          <p:attrName>ppt_x</p:attrName>
                                        </p:attrNameLst>
                                      </p:cBhvr>
                                      <p:tavLst>
                                        <p:tav tm="0">
                                          <p:val>
                                            <p:strVal val="#ppt_x"/>
                                          </p:val>
                                        </p:tav>
                                        <p:tav tm="100000">
                                          <p:val>
                                            <p:strVal val="#ppt_x"/>
                                          </p:val>
                                        </p:tav>
                                      </p:tavLst>
                                    </p:anim>
                                    <p:anim calcmode="lin" valueType="num">
                                      <p:cBhvr additive="base">
                                        <p:cTn id="26" dur="500" fill="hold"/>
                                        <p:tgtEl>
                                          <p:spTgt spid="15382"/>
                                        </p:tgtEl>
                                        <p:attrNameLst>
                                          <p:attrName>ppt_y</p:attrName>
                                        </p:attrNameLst>
                                      </p:cBhvr>
                                      <p:tavLst>
                                        <p:tav tm="0">
                                          <p:val>
                                            <p:strVal val="0-#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nodeType="clickEffect">
                                  <p:stCondLst>
                                    <p:cond delay="0"/>
                                  </p:stCondLst>
                                  <p:childTnLst>
                                    <p:set>
                                      <p:cBhvr>
                                        <p:cTn id="30" dur="1" fill="hold">
                                          <p:stCondLst>
                                            <p:cond delay="0"/>
                                          </p:stCondLst>
                                        </p:cTn>
                                        <p:tgtEl>
                                          <p:spTgt spid="15383"/>
                                        </p:tgtEl>
                                        <p:attrNameLst>
                                          <p:attrName>style.visibility</p:attrName>
                                        </p:attrNameLst>
                                      </p:cBhvr>
                                      <p:to>
                                        <p:strVal val="visible"/>
                                      </p:to>
                                    </p:set>
                                    <p:anim calcmode="lin" valueType="num">
                                      <p:cBhvr additive="base">
                                        <p:cTn id="31" dur="500" fill="hold"/>
                                        <p:tgtEl>
                                          <p:spTgt spid="15383"/>
                                        </p:tgtEl>
                                        <p:attrNameLst>
                                          <p:attrName>ppt_x</p:attrName>
                                        </p:attrNameLst>
                                      </p:cBhvr>
                                      <p:tavLst>
                                        <p:tav tm="0">
                                          <p:val>
                                            <p:strVal val="1+#ppt_w/2"/>
                                          </p:val>
                                        </p:tav>
                                        <p:tav tm="100000">
                                          <p:val>
                                            <p:strVal val="#ppt_x"/>
                                          </p:val>
                                        </p:tav>
                                      </p:tavLst>
                                    </p:anim>
                                    <p:anim calcmode="lin" valueType="num">
                                      <p:cBhvr additive="base">
                                        <p:cTn id="32" dur="500" fill="hold"/>
                                        <p:tgtEl>
                                          <p:spTgt spid="1538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514181"/>
            <a:ext cx="12192000" cy="1325563"/>
          </a:xfrm>
        </p:spPr>
        <p:txBody>
          <a:bodyPr/>
          <a:lstStyle/>
          <a:p>
            <a:endParaRPr lang="en-US" dirty="0"/>
          </a:p>
        </p:txBody>
      </p:sp>
      <p:sp>
        <p:nvSpPr>
          <p:cNvPr id="3" name="Content Placeholder 2"/>
          <p:cNvSpPr>
            <a:spLocks noGrp="1"/>
          </p:cNvSpPr>
          <p:nvPr>
            <p:ph idx="1"/>
          </p:nvPr>
        </p:nvSpPr>
        <p:spPr>
          <a:xfrm>
            <a:off x="0" y="-1"/>
            <a:ext cx="12192000" cy="5514181"/>
          </a:xfrm>
        </p:spPr>
        <p:txBody>
          <a:bodyPr/>
          <a:lstStyle/>
          <a:p>
            <a:pPr lvl="0"/>
            <a:r>
              <a:rPr lang="en-US" sz="5400" dirty="0"/>
              <a:t>Who is more patriotic?</a:t>
            </a:r>
          </a:p>
          <a:p>
            <a:pPr lvl="1"/>
            <a:r>
              <a:rPr lang="en-US" sz="4800" dirty="0" smtClean="0"/>
              <a:t>Protesters: “we </a:t>
            </a:r>
            <a:r>
              <a:rPr lang="en-US" sz="4800" dirty="0"/>
              <a:t>have a the duty to topple a tyrannical </a:t>
            </a:r>
            <a:r>
              <a:rPr lang="en-US" sz="4800" dirty="0" smtClean="0"/>
              <a:t>government</a:t>
            </a:r>
            <a:r>
              <a:rPr lang="en-US" sz="4800" dirty="0"/>
              <a:t>”</a:t>
            </a:r>
          </a:p>
          <a:p>
            <a:pPr lvl="1"/>
            <a:r>
              <a:rPr lang="en-US" sz="4800" dirty="0"/>
              <a:t>Advocates: they are doing what they are told and supporting our nation, protesters are hating soldiers for doing their job</a:t>
            </a:r>
          </a:p>
        </p:txBody>
      </p:sp>
    </p:spTree>
    <p:extLst>
      <p:ext uri="{BB962C8B-B14F-4D97-AF65-F5344CB8AC3E}">
        <p14:creationId xmlns:p14="http://schemas.microsoft.com/office/powerpoint/2010/main" val="15793515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ChangeArrowheads="1"/>
          </p:cNvSpPr>
          <p:nvPr/>
        </p:nvSpPr>
        <p:spPr bwMode="auto">
          <a:xfrm>
            <a:off x="2209800" y="76200"/>
            <a:ext cx="7772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fontAlgn="base" hangingPunct="1">
              <a:spcBef>
                <a:spcPct val="0"/>
              </a:spcBef>
              <a:spcAft>
                <a:spcPct val="0"/>
              </a:spcAft>
            </a:pPr>
            <a:r>
              <a:rPr lang="en-US" altLang="en-US" sz="4400" b="1">
                <a:solidFill>
                  <a:srgbClr val="FFFF00"/>
                </a:solidFill>
                <a:cs typeface="Times New Roman" panose="02020603050405020304" pitchFamily="18" charset="0"/>
              </a:rPr>
              <a:t>Strategies for the War</a:t>
            </a:r>
            <a:r>
              <a:rPr lang="en-US" altLang="en-US" sz="4400">
                <a:solidFill>
                  <a:srgbClr val="FFFF00"/>
                </a:solidFill>
                <a:cs typeface="Times New Roman" panose="02020603050405020304" pitchFamily="18" charset="0"/>
              </a:rPr>
              <a:t> </a:t>
            </a:r>
          </a:p>
        </p:txBody>
      </p:sp>
      <p:sp>
        <p:nvSpPr>
          <p:cNvPr id="23560" name="Text Box 8"/>
          <p:cNvSpPr txBox="1">
            <a:spLocks noChangeArrowheads="1"/>
          </p:cNvSpPr>
          <p:nvPr/>
        </p:nvSpPr>
        <p:spPr bwMode="auto">
          <a:xfrm>
            <a:off x="1752600" y="914400"/>
            <a:ext cx="4343400" cy="563245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fontAlgn="base" hangingPunct="1">
              <a:spcBef>
                <a:spcPct val="50000"/>
              </a:spcBef>
              <a:spcAft>
                <a:spcPct val="0"/>
              </a:spcAft>
            </a:pPr>
            <a:r>
              <a:rPr lang="en-US" altLang="en-US" sz="2800" b="1" u="sng">
                <a:solidFill>
                  <a:srgbClr val="FFFF00"/>
                </a:solidFill>
              </a:rPr>
              <a:t>United States</a:t>
            </a:r>
          </a:p>
          <a:p>
            <a:pPr eaLnBrk="1" fontAlgn="base" hangingPunct="1">
              <a:spcBef>
                <a:spcPct val="50000"/>
              </a:spcBef>
              <a:spcAft>
                <a:spcPct val="0"/>
              </a:spcAft>
              <a:buFontTx/>
              <a:buChar char="•"/>
            </a:pPr>
            <a:r>
              <a:rPr lang="en-US" altLang="en-US" sz="2800">
                <a:solidFill>
                  <a:srgbClr val="FFFFFF"/>
                </a:solidFill>
              </a:rPr>
              <a:t> </a:t>
            </a:r>
            <a:r>
              <a:rPr lang="en-US" altLang="en-US">
                <a:solidFill>
                  <a:srgbClr val="FFFFFF"/>
                </a:solidFill>
              </a:rPr>
              <a:t>Will use its superior firepower to force the enemy to surrender</a:t>
            </a:r>
          </a:p>
          <a:p>
            <a:pPr eaLnBrk="1" fontAlgn="base" hangingPunct="1">
              <a:spcBef>
                <a:spcPct val="50000"/>
              </a:spcBef>
              <a:spcAft>
                <a:spcPct val="0"/>
              </a:spcAft>
              <a:buFontTx/>
              <a:buChar char="•"/>
            </a:pPr>
            <a:r>
              <a:rPr lang="en-US" altLang="en-US">
                <a:solidFill>
                  <a:srgbClr val="FFFFFF"/>
                </a:solidFill>
              </a:rPr>
              <a:t> Will use air strikes to bomb the enemy into submission</a:t>
            </a:r>
          </a:p>
          <a:p>
            <a:pPr eaLnBrk="1" fontAlgn="base" hangingPunct="1">
              <a:spcBef>
                <a:spcPct val="50000"/>
              </a:spcBef>
              <a:spcAft>
                <a:spcPct val="0"/>
              </a:spcAft>
              <a:buFontTx/>
              <a:buChar char="•"/>
            </a:pPr>
            <a:r>
              <a:rPr lang="en-US" altLang="en-US">
                <a:solidFill>
                  <a:srgbClr val="FFFFFF"/>
                </a:solidFill>
              </a:rPr>
              <a:t> Will use search and destroy missions to pinpoint enemy bases and supplies.</a:t>
            </a:r>
          </a:p>
          <a:p>
            <a:pPr eaLnBrk="1" fontAlgn="base" hangingPunct="1">
              <a:spcBef>
                <a:spcPct val="50000"/>
              </a:spcBef>
              <a:spcAft>
                <a:spcPct val="0"/>
              </a:spcAft>
              <a:buFontTx/>
              <a:buChar char="•"/>
            </a:pPr>
            <a:r>
              <a:rPr lang="en-US" altLang="en-US">
                <a:solidFill>
                  <a:srgbClr val="FFFFFF"/>
                </a:solidFill>
              </a:rPr>
              <a:t> Will set up blockades to prevent supplies from</a:t>
            </a:r>
            <a:r>
              <a:rPr lang="en-US" altLang="en-US" sz="2800">
                <a:solidFill>
                  <a:srgbClr val="FFFFFF"/>
                </a:solidFill>
              </a:rPr>
              <a:t> </a:t>
            </a:r>
            <a:r>
              <a:rPr lang="en-US" altLang="en-US">
                <a:solidFill>
                  <a:srgbClr val="FFFFFF"/>
                </a:solidFill>
              </a:rPr>
              <a:t>reaching the enemy. </a:t>
            </a:r>
          </a:p>
          <a:p>
            <a:pPr eaLnBrk="1" fontAlgn="base" hangingPunct="1">
              <a:spcBef>
                <a:spcPct val="50000"/>
              </a:spcBef>
              <a:spcAft>
                <a:spcPct val="0"/>
              </a:spcAft>
            </a:pPr>
            <a:endParaRPr lang="en-US" altLang="en-US">
              <a:solidFill>
                <a:srgbClr val="FFFFFF"/>
              </a:solidFill>
            </a:endParaRPr>
          </a:p>
        </p:txBody>
      </p:sp>
      <p:sp>
        <p:nvSpPr>
          <p:cNvPr id="23561" name="Text Box 9"/>
          <p:cNvSpPr txBox="1">
            <a:spLocks noChangeArrowheads="1"/>
          </p:cNvSpPr>
          <p:nvPr/>
        </p:nvSpPr>
        <p:spPr bwMode="auto">
          <a:xfrm>
            <a:off x="6248400" y="914401"/>
            <a:ext cx="4267200" cy="5661025"/>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fontAlgn="base" hangingPunct="1">
              <a:spcBef>
                <a:spcPct val="50000"/>
              </a:spcBef>
              <a:spcAft>
                <a:spcPct val="0"/>
              </a:spcAft>
            </a:pPr>
            <a:r>
              <a:rPr lang="en-US" altLang="en-US" sz="2800" b="1" u="sng">
                <a:solidFill>
                  <a:srgbClr val="FFFF00"/>
                </a:solidFill>
              </a:rPr>
              <a:t>North Vietnam</a:t>
            </a:r>
          </a:p>
          <a:p>
            <a:pPr eaLnBrk="1" fontAlgn="base" hangingPunct="1">
              <a:spcBef>
                <a:spcPct val="50000"/>
              </a:spcBef>
              <a:spcAft>
                <a:spcPct val="0"/>
              </a:spcAft>
              <a:buFontTx/>
              <a:buChar char="•"/>
            </a:pPr>
            <a:r>
              <a:rPr lang="en-US" altLang="en-US">
                <a:solidFill>
                  <a:srgbClr val="FFFFFF"/>
                </a:solidFill>
              </a:rPr>
              <a:t> Will rely on the Guerilla tactics of surprise and mobility.</a:t>
            </a:r>
          </a:p>
          <a:p>
            <a:pPr eaLnBrk="1" fontAlgn="base" hangingPunct="1">
              <a:spcBef>
                <a:spcPct val="50000"/>
              </a:spcBef>
              <a:spcAft>
                <a:spcPct val="0"/>
              </a:spcAft>
              <a:buFontTx/>
              <a:buChar char="•"/>
            </a:pPr>
            <a:r>
              <a:rPr lang="en-US" altLang="en-US">
                <a:solidFill>
                  <a:srgbClr val="FFFFFF"/>
                </a:solidFill>
              </a:rPr>
              <a:t> Will avoid major head to head battles</a:t>
            </a:r>
          </a:p>
          <a:p>
            <a:pPr eaLnBrk="1" fontAlgn="base" hangingPunct="1">
              <a:spcBef>
                <a:spcPct val="50000"/>
              </a:spcBef>
              <a:spcAft>
                <a:spcPct val="0"/>
              </a:spcAft>
              <a:buFontTx/>
              <a:buChar char="•"/>
            </a:pPr>
            <a:r>
              <a:rPr lang="en-US" altLang="en-US">
                <a:solidFill>
                  <a:srgbClr val="FFFFFF"/>
                </a:solidFill>
              </a:rPr>
              <a:t> Will use knowledge of terrain to their advantage</a:t>
            </a:r>
          </a:p>
          <a:p>
            <a:pPr eaLnBrk="1" fontAlgn="base" hangingPunct="1">
              <a:spcBef>
                <a:spcPct val="50000"/>
              </a:spcBef>
              <a:spcAft>
                <a:spcPct val="0"/>
              </a:spcAft>
              <a:buFontTx/>
              <a:buChar char="•"/>
            </a:pPr>
            <a:r>
              <a:rPr lang="en-US" altLang="en-US">
                <a:solidFill>
                  <a:srgbClr val="FFFFFF"/>
                </a:solidFill>
              </a:rPr>
              <a:t> Will fight during the night and use underground tunnels to confuse enemy.</a:t>
            </a:r>
          </a:p>
          <a:p>
            <a:pPr eaLnBrk="1" fontAlgn="base" hangingPunct="1">
              <a:spcBef>
                <a:spcPct val="50000"/>
              </a:spcBef>
              <a:spcAft>
                <a:spcPct val="0"/>
              </a:spcAft>
              <a:buFontTx/>
              <a:buChar char="•"/>
            </a:pPr>
            <a:r>
              <a:rPr lang="en-US" altLang="en-US">
                <a:solidFill>
                  <a:srgbClr val="FFFFFF"/>
                </a:solidFill>
              </a:rPr>
              <a:t> Will not fight to win, but to prolong the war and never lose.</a:t>
            </a:r>
          </a:p>
          <a:p>
            <a:pPr eaLnBrk="1" fontAlgn="base" hangingPunct="1">
              <a:spcBef>
                <a:spcPct val="50000"/>
              </a:spcBef>
              <a:spcAft>
                <a:spcPct val="0"/>
              </a:spcAft>
            </a:pPr>
            <a:r>
              <a:rPr lang="en-US" altLang="en-US" sz="800">
                <a:solidFill>
                  <a:srgbClr val="FFFFFF"/>
                </a:solidFill>
              </a:rPr>
              <a:t> </a:t>
            </a:r>
          </a:p>
        </p:txBody>
      </p:sp>
      <p:sp>
        <p:nvSpPr>
          <p:cNvPr id="23562" name="WordArt 10"/>
          <p:cNvSpPr>
            <a:spLocks noChangeArrowheads="1" noChangeShapeType="1" noTextEdit="1"/>
          </p:cNvSpPr>
          <p:nvPr/>
        </p:nvSpPr>
        <p:spPr bwMode="auto">
          <a:xfrm>
            <a:off x="2057400" y="123826"/>
            <a:ext cx="8001000" cy="1628775"/>
          </a:xfrm>
          <a:prstGeom prst="rect">
            <a:avLst/>
          </a:prstGeom>
        </p:spPr>
        <p:txBody>
          <a:bodyPr wrap="none" fromWordArt="1">
            <a:prstTxWarp prst="textSlantUp">
              <a:avLst>
                <a:gd name="adj" fmla="val 32056"/>
              </a:avLst>
            </a:prstTxWarp>
          </a:bodyPr>
          <a:lstStyle/>
          <a:p>
            <a:pPr algn="ctr" fontAlgn="base">
              <a:spcBef>
                <a:spcPct val="0"/>
              </a:spcBef>
              <a:spcAft>
                <a:spcPct val="0"/>
              </a:spcAft>
            </a:pPr>
            <a:r>
              <a:rPr lang="en-US" sz="3600"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outerShdw>
                </a:effectLst>
                <a:latin typeface="Impact" panose="020B0806030902050204" pitchFamily="34" charset="0"/>
              </a:rPr>
              <a:t>Who has the advantage?</a:t>
            </a:r>
          </a:p>
        </p:txBody>
      </p:sp>
    </p:spTree>
    <p:extLst>
      <p:ext uri="{BB962C8B-B14F-4D97-AF65-F5344CB8AC3E}">
        <p14:creationId xmlns:p14="http://schemas.microsoft.com/office/powerpoint/2010/main" val="16588899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3560"/>
                                        </p:tgtEl>
                                        <p:attrNameLst>
                                          <p:attrName>style.visibility</p:attrName>
                                        </p:attrNameLst>
                                      </p:cBhvr>
                                      <p:to>
                                        <p:strVal val="visible"/>
                                      </p:to>
                                    </p:set>
                                    <p:anim calcmode="lin" valueType="num">
                                      <p:cBhvr additive="base">
                                        <p:cTn id="7" dur="500" fill="hold"/>
                                        <p:tgtEl>
                                          <p:spTgt spid="23560"/>
                                        </p:tgtEl>
                                        <p:attrNameLst>
                                          <p:attrName>ppt_x</p:attrName>
                                        </p:attrNameLst>
                                      </p:cBhvr>
                                      <p:tavLst>
                                        <p:tav tm="0">
                                          <p:val>
                                            <p:strVal val="0-#ppt_w/2"/>
                                          </p:val>
                                        </p:tav>
                                        <p:tav tm="100000">
                                          <p:val>
                                            <p:strVal val="#ppt_x"/>
                                          </p:val>
                                        </p:tav>
                                      </p:tavLst>
                                    </p:anim>
                                    <p:anim calcmode="lin" valueType="num">
                                      <p:cBhvr additive="base">
                                        <p:cTn id="8" dur="500" fill="hold"/>
                                        <p:tgtEl>
                                          <p:spTgt spid="2356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3561"/>
                                        </p:tgtEl>
                                        <p:attrNameLst>
                                          <p:attrName>style.visibility</p:attrName>
                                        </p:attrNameLst>
                                      </p:cBhvr>
                                      <p:to>
                                        <p:strVal val="visible"/>
                                      </p:to>
                                    </p:set>
                                    <p:anim calcmode="lin" valueType="num">
                                      <p:cBhvr additive="base">
                                        <p:cTn id="13" dur="500" fill="hold"/>
                                        <p:tgtEl>
                                          <p:spTgt spid="23561"/>
                                        </p:tgtEl>
                                        <p:attrNameLst>
                                          <p:attrName>ppt_x</p:attrName>
                                        </p:attrNameLst>
                                      </p:cBhvr>
                                      <p:tavLst>
                                        <p:tav tm="0">
                                          <p:val>
                                            <p:strVal val="1+#ppt_w/2"/>
                                          </p:val>
                                        </p:tav>
                                        <p:tav tm="100000">
                                          <p:val>
                                            <p:strVal val="#ppt_x"/>
                                          </p:val>
                                        </p:tav>
                                      </p:tavLst>
                                    </p:anim>
                                    <p:anim calcmode="lin" valueType="num">
                                      <p:cBhvr additive="base">
                                        <p:cTn id="14" dur="500" fill="hold"/>
                                        <p:tgtEl>
                                          <p:spTgt spid="23561"/>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23562"/>
                                        </p:tgtEl>
                                        <p:attrNameLst>
                                          <p:attrName>style.visibility</p:attrName>
                                        </p:attrNameLst>
                                      </p:cBhvr>
                                      <p:to>
                                        <p:strVal val="visible"/>
                                      </p:to>
                                    </p:set>
                                    <p:animEffect transition="in" filter="dissolve">
                                      <p:cBhvr>
                                        <p:cTn id="19" dur="500"/>
                                        <p:tgtEl>
                                          <p:spTgt spid="235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0" grpId="0" animBg="1" autoUpdateAnimBg="0"/>
      <p:bldP spid="23561" grpId="0" animBg="1" autoUpdateAnimBg="0"/>
      <p:bldP spid="2356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5"/>
          <p:cNvSpPr>
            <a:spLocks noGrp="1" noChangeArrowheads="1"/>
          </p:cNvSpPr>
          <p:nvPr>
            <p:ph type="title"/>
          </p:nvPr>
        </p:nvSpPr>
        <p:spPr>
          <a:xfrm>
            <a:off x="2209800" y="228600"/>
            <a:ext cx="7772400" cy="1143000"/>
          </a:xfrm>
        </p:spPr>
        <p:txBody>
          <a:bodyPr/>
          <a:lstStyle/>
          <a:p>
            <a:pPr eaLnBrk="1" hangingPunct="1"/>
            <a:r>
              <a:rPr lang="en-US" altLang="en-US" b="1" smtClean="0">
                <a:solidFill>
                  <a:srgbClr val="FFFF00"/>
                </a:solidFill>
              </a:rPr>
              <a:t>Underground Tunnels</a:t>
            </a:r>
          </a:p>
        </p:txBody>
      </p:sp>
      <p:pic>
        <p:nvPicPr>
          <p:cNvPr id="53252" name="Underground_Tunnels.asf">
            <a:hlinkClick r:id="" action="ppaction://media"/>
          </p:cNvPr>
          <p:cNvPicPr>
            <a:picLocks noGrp="1" noRot="1" noChangeAspect="1" noChangeArrowheads="1"/>
          </p:cNvPicPr>
          <p:nvPr>
            <p:ph idx="1"/>
            <a:videoFile r:link="rId1"/>
          </p:nvPr>
        </p:nvPicPr>
        <p:blipFill>
          <a:blip r:embed="rId3">
            <a:extLst>
              <a:ext uri="{28A0092B-C50C-407E-A947-70E740481C1C}">
                <a14:useLocalDpi xmlns:a14="http://schemas.microsoft.com/office/drawing/2010/main" val="0"/>
              </a:ext>
            </a:extLst>
          </a:blip>
          <a:srcRect/>
          <a:stretch>
            <a:fillRect/>
          </a:stretch>
        </p:blipFill>
        <p:spPr>
          <a:xfrm>
            <a:off x="2514600" y="1336675"/>
            <a:ext cx="7543800" cy="51435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 name="Picture 1"/>
          <p:cNvPicPr>
            <a:picLocks noChangeAspect="1"/>
          </p:cNvPicPr>
          <p:nvPr/>
        </p:nvPicPr>
        <p:blipFill>
          <a:blip r:embed="rId4"/>
          <a:stretch>
            <a:fillRect/>
          </a:stretch>
        </p:blipFill>
        <p:spPr>
          <a:xfrm>
            <a:off x="965200" y="0"/>
            <a:ext cx="10210800" cy="6858000"/>
          </a:xfrm>
          <a:prstGeom prst="rect">
            <a:avLst/>
          </a:prstGeom>
        </p:spPr>
      </p:pic>
    </p:spTree>
    <p:extLst>
      <p:ext uri="{BB962C8B-B14F-4D97-AF65-F5344CB8AC3E}">
        <p14:creationId xmlns:p14="http://schemas.microsoft.com/office/powerpoint/2010/main" val="202376509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3252"/>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53252"/>
                                        </p:tgtEl>
                                      </p:cBhvr>
                                    </p:cmd>
                                  </p:childTnLst>
                                </p:cTn>
                              </p:par>
                            </p:childTnLst>
                          </p:cTn>
                        </p:par>
                      </p:childTnLst>
                    </p:cTn>
                  </p:par>
                </p:childTnLst>
              </p:cTn>
              <p:nextCondLst>
                <p:cond evt="onClick" delay="0">
                  <p:tgtEl>
                    <p:spTgt spid="53252"/>
                  </p:tgtEl>
                </p:cond>
              </p:nextCondLst>
            </p:seq>
            <p:video>
              <p:cMediaNode>
                <p:cTn id="7" fill="hold" display="0">
                  <p:stCondLst>
                    <p:cond delay="indefinite"/>
                  </p:stCondLst>
                  <p:endCondLst>
                    <p:cond evt="onNext" delay="0">
                      <p:tgtEl>
                        <p:sldTgt/>
                      </p:tgtEl>
                    </p:cond>
                    <p:cond evt="onPrev" delay="0">
                      <p:tgtEl>
                        <p:sldTgt/>
                      </p:tgtEl>
                    </p:cond>
                  </p:endCondLst>
                </p:cTn>
                <p:tgtEl>
                  <p:spTgt spid="53252"/>
                </p:tgtEl>
              </p:cMediaNode>
            </p:vide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Text Box 4"/>
          <p:cNvSpPr txBox="1">
            <a:spLocks noChangeArrowheads="1"/>
          </p:cNvSpPr>
          <p:nvPr/>
        </p:nvSpPr>
        <p:spPr bwMode="auto">
          <a:xfrm>
            <a:off x="1752600" y="1143000"/>
            <a:ext cx="48006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50000"/>
              </a:spcBef>
              <a:spcAft>
                <a:spcPct val="0"/>
              </a:spcAft>
            </a:pPr>
            <a:r>
              <a:rPr lang="en-US" altLang="en-US" sz="2800" b="1">
                <a:solidFill>
                  <a:srgbClr val="FFFF00"/>
                </a:solidFill>
              </a:rPr>
              <a:t>Cause:</a:t>
            </a:r>
            <a:r>
              <a:rPr lang="en-US" altLang="en-US" b="1">
                <a:solidFill>
                  <a:srgbClr val="000000"/>
                </a:solidFill>
              </a:rPr>
              <a:t> </a:t>
            </a:r>
            <a:r>
              <a:rPr lang="en-US" altLang="en-US" sz="2800">
                <a:solidFill>
                  <a:srgbClr val="FFFFFF"/>
                </a:solidFill>
              </a:rPr>
              <a:t>Unable to win a decisive victory on the ground</a:t>
            </a:r>
            <a:endParaRPr lang="en-US" altLang="en-US" sz="2800" b="1">
              <a:solidFill>
                <a:srgbClr val="FFFFFF"/>
              </a:solidFill>
            </a:endParaRPr>
          </a:p>
        </p:txBody>
      </p:sp>
      <p:sp>
        <p:nvSpPr>
          <p:cNvPr id="23555" name="Rectangle 6"/>
          <p:cNvSpPr>
            <a:spLocks noChangeArrowheads="1"/>
          </p:cNvSpPr>
          <p:nvPr/>
        </p:nvSpPr>
        <p:spPr bwMode="auto">
          <a:xfrm>
            <a:off x="2209800" y="76200"/>
            <a:ext cx="7772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fontAlgn="base" hangingPunct="1">
              <a:spcBef>
                <a:spcPct val="0"/>
              </a:spcBef>
              <a:spcAft>
                <a:spcPct val="0"/>
              </a:spcAft>
            </a:pPr>
            <a:r>
              <a:rPr lang="en-US" altLang="en-US" sz="4400" b="1">
                <a:solidFill>
                  <a:srgbClr val="FFFF00"/>
                </a:solidFill>
                <a:cs typeface="Times New Roman" panose="02020603050405020304" pitchFamily="18" charset="0"/>
              </a:rPr>
              <a:t>Bombing Campaign</a:t>
            </a:r>
            <a:r>
              <a:rPr lang="en-US" altLang="en-US" sz="4400">
                <a:solidFill>
                  <a:srgbClr val="FFFF00"/>
                </a:solidFill>
                <a:cs typeface="Times New Roman" panose="02020603050405020304" pitchFamily="18" charset="0"/>
              </a:rPr>
              <a:t> </a:t>
            </a:r>
          </a:p>
        </p:txBody>
      </p:sp>
      <p:grpSp>
        <p:nvGrpSpPr>
          <p:cNvPr id="24586" name="Group 10"/>
          <p:cNvGrpSpPr>
            <a:grpSpLocks/>
          </p:cNvGrpSpPr>
          <p:nvPr/>
        </p:nvGrpSpPr>
        <p:grpSpPr bwMode="auto">
          <a:xfrm>
            <a:off x="1752600" y="1173163"/>
            <a:ext cx="8763000" cy="5351462"/>
            <a:chOff x="144" y="739"/>
            <a:chExt cx="5520" cy="3371"/>
          </a:xfrm>
        </p:grpSpPr>
        <p:sp>
          <p:nvSpPr>
            <p:cNvPr id="23557" name="Text Box 5"/>
            <p:cNvSpPr txBox="1">
              <a:spLocks noChangeArrowheads="1"/>
            </p:cNvSpPr>
            <p:nvPr/>
          </p:nvSpPr>
          <p:spPr bwMode="auto">
            <a:xfrm>
              <a:off x="144" y="1381"/>
              <a:ext cx="3168" cy="1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50000"/>
                </a:spcBef>
                <a:spcAft>
                  <a:spcPct val="0"/>
                </a:spcAft>
              </a:pPr>
              <a:r>
                <a:rPr lang="en-US" altLang="en-US" sz="2800" b="1">
                  <a:solidFill>
                    <a:srgbClr val="FFFF00"/>
                  </a:solidFill>
                </a:rPr>
                <a:t>Result:</a:t>
              </a:r>
              <a:r>
                <a:rPr lang="en-US" altLang="en-US">
                  <a:solidFill>
                    <a:srgbClr val="000000"/>
                  </a:solidFill>
                </a:rPr>
                <a:t>  </a:t>
              </a:r>
              <a:r>
                <a:rPr lang="en-US" altLang="en-US" sz="2800">
                  <a:solidFill>
                    <a:srgbClr val="FFFFFF"/>
                  </a:solidFill>
                </a:rPr>
                <a:t>The U.S. turned to air power and bombed millions of acres of farmland and forest in an attempt to destroy enemy hideouts.</a:t>
              </a:r>
            </a:p>
          </p:txBody>
        </p:sp>
        <p:sp>
          <p:nvSpPr>
            <p:cNvPr id="23558" name="Text Box 7"/>
            <p:cNvSpPr txBox="1">
              <a:spLocks noChangeArrowheads="1"/>
            </p:cNvSpPr>
            <p:nvPr/>
          </p:nvSpPr>
          <p:spPr bwMode="auto">
            <a:xfrm>
              <a:off x="144" y="2976"/>
              <a:ext cx="3120" cy="1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fontAlgn="base" hangingPunct="1">
                <a:spcBef>
                  <a:spcPct val="50000"/>
                </a:spcBef>
                <a:spcAft>
                  <a:spcPct val="0"/>
                </a:spcAft>
              </a:pPr>
              <a:r>
                <a:rPr lang="en-US" altLang="en-US" sz="2800" i="1">
                  <a:solidFill>
                    <a:srgbClr val="FFFFFF"/>
                  </a:solidFill>
                </a:rPr>
                <a:t>The U.S. continued to drop bombs on more targets through 1967 causing an estimated $300 million in damage.</a:t>
              </a:r>
              <a:r>
                <a:rPr lang="en-US" altLang="en-US" sz="2800">
                  <a:solidFill>
                    <a:srgbClr val="FFFFFF"/>
                  </a:solidFill>
                </a:rPr>
                <a:t>  </a:t>
              </a:r>
              <a:endParaRPr lang="en-US" altLang="en-US" sz="2800" b="1">
                <a:solidFill>
                  <a:srgbClr val="FFFFFF"/>
                </a:solidFill>
              </a:endParaRPr>
            </a:p>
          </p:txBody>
        </p:sp>
        <p:pic>
          <p:nvPicPr>
            <p:cNvPr id="23559" name="Picture 9" descr="000001c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26" y="739"/>
              <a:ext cx="2338" cy="3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9431739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4580"/>
                                        </p:tgtEl>
                                        <p:attrNameLst>
                                          <p:attrName>style.visibility</p:attrName>
                                        </p:attrNameLst>
                                      </p:cBhvr>
                                      <p:to>
                                        <p:strVal val="visible"/>
                                      </p:to>
                                    </p:set>
                                    <p:anim calcmode="lin" valueType="num">
                                      <p:cBhvr additive="base">
                                        <p:cTn id="7" dur="500" fill="hold"/>
                                        <p:tgtEl>
                                          <p:spTgt spid="24580"/>
                                        </p:tgtEl>
                                        <p:attrNameLst>
                                          <p:attrName>ppt_x</p:attrName>
                                        </p:attrNameLst>
                                      </p:cBhvr>
                                      <p:tavLst>
                                        <p:tav tm="0">
                                          <p:val>
                                            <p:strVal val="0-#ppt_w/2"/>
                                          </p:val>
                                        </p:tav>
                                        <p:tav tm="100000">
                                          <p:val>
                                            <p:strVal val="#ppt_x"/>
                                          </p:val>
                                        </p:tav>
                                      </p:tavLst>
                                    </p:anim>
                                    <p:anim calcmode="lin" valueType="num">
                                      <p:cBhvr additive="base">
                                        <p:cTn id="8" dur="500" fill="hold"/>
                                        <p:tgtEl>
                                          <p:spTgt spid="2458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nodeType="clickEffect">
                                  <p:stCondLst>
                                    <p:cond delay="0"/>
                                  </p:stCondLst>
                                  <p:childTnLst>
                                    <p:set>
                                      <p:cBhvr>
                                        <p:cTn id="12" dur="1" fill="hold">
                                          <p:stCondLst>
                                            <p:cond delay="0"/>
                                          </p:stCondLst>
                                        </p:cTn>
                                        <p:tgtEl>
                                          <p:spTgt spid="24586"/>
                                        </p:tgtEl>
                                        <p:attrNameLst>
                                          <p:attrName>style.visibility</p:attrName>
                                        </p:attrNameLst>
                                      </p:cBhvr>
                                      <p:to>
                                        <p:strVal val="visible"/>
                                      </p:to>
                                    </p:set>
                                    <p:animEffect transition="in" filter="dissolve">
                                      <p:cBhvr>
                                        <p:cTn id="13" dur="500"/>
                                        <p:tgtEl>
                                          <p:spTgt spid="245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0"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body" idx="1"/>
          </p:nvPr>
        </p:nvSpPr>
        <p:spPr>
          <a:xfrm>
            <a:off x="2209800" y="1600200"/>
            <a:ext cx="7772400" cy="1981200"/>
          </a:xfrm>
        </p:spPr>
        <p:txBody>
          <a:bodyPr/>
          <a:lstStyle/>
          <a:p>
            <a:pPr eaLnBrk="1" hangingPunct="1"/>
            <a:r>
              <a:rPr lang="en-US" altLang="en-US" smtClean="0">
                <a:solidFill>
                  <a:schemeClr val="bg1"/>
                </a:solidFill>
              </a:rPr>
              <a:t>To Destroy the North Vietnamese economy</a:t>
            </a:r>
          </a:p>
          <a:p>
            <a:pPr eaLnBrk="1" hangingPunct="1"/>
            <a:r>
              <a:rPr lang="en-US" altLang="en-US" smtClean="0">
                <a:solidFill>
                  <a:schemeClr val="bg1"/>
                </a:solidFill>
              </a:rPr>
              <a:t>To Hinder the flow of supplies and men</a:t>
            </a:r>
          </a:p>
          <a:p>
            <a:pPr eaLnBrk="1" hangingPunct="1"/>
            <a:r>
              <a:rPr lang="en-US" altLang="en-US" smtClean="0">
                <a:solidFill>
                  <a:schemeClr val="bg1"/>
                </a:solidFill>
              </a:rPr>
              <a:t>To Reduce morale and the will to fight</a:t>
            </a:r>
          </a:p>
          <a:p>
            <a:pPr eaLnBrk="1" hangingPunct="1"/>
            <a:endParaRPr lang="en-US" altLang="en-US" smtClean="0"/>
          </a:p>
        </p:txBody>
      </p:sp>
      <p:sp>
        <p:nvSpPr>
          <p:cNvPr id="25603" name="WordArt 3"/>
          <p:cNvSpPr>
            <a:spLocks noChangeArrowheads="1" noChangeShapeType="1" noTextEdit="1"/>
          </p:cNvSpPr>
          <p:nvPr/>
        </p:nvSpPr>
        <p:spPr bwMode="auto">
          <a:xfrm>
            <a:off x="2209800" y="457201"/>
            <a:ext cx="7467600" cy="942975"/>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en-US" sz="3600" i="1" kern="10">
                <a:ln w="9525">
                  <a:solidFill>
                    <a:srgbClr val="000000"/>
                  </a:solidFill>
                  <a:round/>
                  <a:headEnd/>
                  <a:tailEnd/>
                </a:ln>
                <a:solidFill>
                  <a:srgbClr val="FFFFFF"/>
                </a:solidFill>
                <a:effectLst>
                  <a:outerShdw dist="35921" dir="2700000" algn="ctr" rotWithShape="0">
                    <a:srgbClr val="808080"/>
                  </a:outerShdw>
                </a:effectLst>
                <a:latin typeface="Arial Black" panose="020B0A04020102020204" pitchFamily="34" charset="0"/>
              </a:rPr>
              <a:t>Aerial Objectives</a:t>
            </a:r>
          </a:p>
        </p:txBody>
      </p:sp>
      <p:grpSp>
        <p:nvGrpSpPr>
          <p:cNvPr id="25607" name="Group 7"/>
          <p:cNvGrpSpPr>
            <a:grpSpLocks/>
          </p:cNvGrpSpPr>
          <p:nvPr/>
        </p:nvGrpSpPr>
        <p:grpSpPr bwMode="auto">
          <a:xfrm>
            <a:off x="1828800" y="3784600"/>
            <a:ext cx="8534400" cy="2852738"/>
            <a:chOff x="192" y="2384"/>
            <a:chExt cx="5376" cy="1797"/>
          </a:xfrm>
        </p:grpSpPr>
        <p:pic>
          <p:nvPicPr>
            <p:cNvPr id="2458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 y="2384"/>
              <a:ext cx="2688" cy="1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8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6" y="2389"/>
              <a:ext cx="2592" cy="1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5606" name="WordArt 6"/>
          <p:cNvSpPr>
            <a:spLocks noChangeArrowheads="1" noChangeShapeType="1" noTextEdit="1"/>
          </p:cNvSpPr>
          <p:nvPr/>
        </p:nvSpPr>
        <p:spPr bwMode="auto">
          <a:xfrm rot="1741267">
            <a:off x="1524000" y="2438400"/>
            <a:ext cx="8839200" cy="1430338"/>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en-US" sz="3600" kern="10">
                <a:ln w="19050">
                  <a:solidFill>
                    <a:srgbClr val="000000"/>
                  </a:solidFill>
                  <a:round/>
                  <a:headEnd/>
                  <a:tailEnd/>
                </a:ln>
                <a:solidFill>
                  <a:srgbClr val="FFFF00"/>
                </a:solidFill>
                <a:effectLst>
                  <a:outerShdw dist="35921" dir="2700000" algn="ctr" rotWithShape="0">
                    <a:srgbClr val="990000"/>
                  </a:outerShdw>
                </a:effectLst>
                <a:latin typeface="Impact" panose="020B0806030902050204" pitchFamily="34" charset="0"/>
              </a:rPr>
              <a:t>ALL OBJECTIVES FAILED</a:t>
            </a:r>
          </a:p>
        </p:txBody>
      </p:sp>
    </p:spTree>
    <p:extLst>
      <p:ext uri="{BB962C8B-B14F-4D97-AF65-F5344CB8AC3E}">
        <p14:creationId xmlns:p14="http://schemas.microsoft.com/office/powerpoint/2010/main" val="17101308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5603"/>
                                        </p:tgtEl>
                                        <p:attrNameLst>
                                          <p:attrName>style.visibility</p:attrName>
                                        </p:attrNameLst>
                                      </p:cBhvr>
                                      <p:to>
                                        <p:strVal val="visible"/>
                                      </p:to>
                                    </p:set>
                                    <p:anim calcmode="lin" valueType="num">
                                      <p:cBhvr additive="base">
                                        <p:cTn id="7" dur="500" fill="hold"/>
                                        <p:tgtEl>
                                          <p:spTgt spid="25603"/>
                                        </p:tgtEl>
                                        <p:attrNameLst>
                                          <p:attrName>ppt_x</p:attrName>
                                        </p:attrNameLst>
                                      </p:cBhvr>
                                      <p:tavLst>
                                        <p:tav tm="0">
                                          <p:val>
                                            <p:strVal val="#ppt_x"/>
                                          </p:val>
                                        </p:tav>
                                        <p:tav tm="100000">
                                          <p:val>
                                            <p:strVal val="#ppt_x"/>
                                          </p:val>
                                        </p:tav>
                                      </p:tavLst>
                                    </p:anim>
                                    <p:anim calcmode="lin" valueType="num">
                                      <p:cBhvr additive="base">
                                        <p:cTn id="8" dur="500" fill="hold"/>
                                        <p:tgtEl>
                                          <p:spTgt spid="25603"/>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5602">
                                            <p:txEl>
                                              <p:pRg st="0" end="0"/>
                                            </p:txEl>
                                          </p:spTgt>
                                        </p:tgtEl>
                                        <p:attrNameLst>
                                          <p:attrName>style.visibility</p:attrName>
                                        </p:attrNameLst>
                                      </p:cBhvr>
                                      <p:to>
                                        <p:strVal val="visible"/>
                                      </p:to>
                                    </p:set>
                                    <p:anim calcmode="lin" valueType="num">
                                      <p:cBhvr additive="base">
                                        <p:cTn id="13" dur="500" fill="hold"/>
                                        <p:tgtEl>
                                          <p:spTgt spid="25602">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560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5602">
                                            <p:txEl>
                                              <p:pRg st="1" end="1"/>
                                            </p:txEl>
                                          </p:spTgt>
                                        </p:tgtEl>
                                        <p:attrNameLst>
                                          <p:attrName>style.visibility</p:attrName>
                                        </p:attrNameLst>
                                      </p:cBhvr>
                                      <p:to>
                                        <p:strVal val="visible"/>
                                      </p:to>
                                    </p:set>
                                    <p:anim calcmode="lin" valueType="num">
                                      <p:cBhvr additive="base">
                                        <p:cTn id="19" dur="500" fill="hold"/>
                                        <p:tgtEl>
                                          <p:spTgt spid="25602">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560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5602">
                                            <p:txEl>
                                              <p:pRg st="2" end="2"/>
                                            </p:txEl>
                                          </p:spTgt>
                                        </p:tgtEl>
                                        <p:attrNameLst>
                                          <p:attrName>style.visibility</p:attrName>
                                        </p:attrNameLst>
                                      </p:cBhvr>
                                      <p:to>
                                        <p:strVal val="visible"/>
                                      </p:to>
                                    </p:set>
                                    <p:anim calcmode="lin" valueType="num">
                                      <p:cBhvr additive="base">
                                        <p:cTn id="25" dur="500" fill="hold"/>
                                        <p:tgtEl>
                                          <p:spTgt spid="25602">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560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12" fill="hold" nodeType="clickEffect">
                                  <p:stCondLst>
                                    <p:cond delay="0"/>
                                  </p:stCondLst>
                                  <p:childTnLst>
                                    <p:set>
                                      <p:cBhvr>
                                        <p:cTn id="30" dur="1" fill="hold">
                                          <p:stCondLst>
                                            <p:cond delay="0"/>
                                          </p:stCondLst>
                                        </p:cTn>
                                        <p:tgtEl>
                                          <p:spTgt spid="25607"/>
                                        </p:tgtEl>
                                        <p:attrNameLst>
                                          <p:attrName>style.visibility</p:attrName>
                                        </p:attrNameLst>
                                      </p:cBhvr>
                                      <p:to>
                                        <p:strVal val="visible"/>
                                      </p:to>
                                    </p:set>
                                    <p:anim calcmode="lin" valueType="num">
                                      <p:cBhvr additive="base">
                                        <p:cTn id="31" dur="500" fill="hold"/>
                                        <p:tgtEl>
                                          <p:spTgt spid="25607"/>
                                        </p:tgtEl>
                                        <p:attrNameLst>
                                          <p:attrName>ppt_x</p:attrName>
                                        </p:attrNameLst>
                                      </p:cBhvr>
                                      <p:tavLst>
                                        <p:tav tm="0">
                                          <p:val>
                                            <p:strVal val="0-#ppt_w/2"/>
                                          </p:val>
                                        </p:tav>
                                        <p:tav tm="100000">
                                          <p:val>
                                            <p:strVal val="#ppt_x"/>
                                          </p:val>
                                        </p:tav>
                                      </p:tavLst>
                                    </p:anim>
                                    <p:anim calcmode="lin" valueType="num">
                                      <p:cBhvr additive="base">
                                        <p:cTn id="32" dur="500" fill="hold"/>
                                        <p:tgtEl>
                                          <p:spTgt spid="25607"/>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5606"/>
                                        </p:tgtEl>
                                        <p:attrNameLst>
                                          <p:attrName>style.visibility</p:attrName>
                                        </p:attrNameLst>
                                      </p:cBhvr>
                                      <p:to>
                                        <p:strVal val="visible"/>
                                      </p:to>
                                    </p:set>
                                    <p:animEffect transition="in" filter="dissolve">
                                      <p:cBhvr>
                                        <p:cTn id="37" dur="500"/>
                                        <p:tgtEl>
                                          <p:spTgt spid="256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build="p" autoUpdateAnimBg="0"/>
      <p:bldP spid="25603" grpId="0" animBg="1"/>
      <p:bldP spid="2560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5"/>
          <p:cNvSpPr>
            <a:spLocks noChangeArrowheads="1"/>
          </p:cNvSpPr>
          <p:nvPr/>
        </p:nvSpPr>
        <p:spPr bwMode="auto">
          <a:xfrm>
            <a:off x="1981200" y="-76200"/>
            <a:ext cx="7772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fontAlgn="base" hangingPunct="1">
              <a:spcBef>
                <a:spcPct val="0"/>
              </a:spcBef>
              <a:spcAft>
                <a:spcPct val="0"/>
              </a:spcAft>
            </a:pPr>
            <a:r>
              <a:rPr lang="en-US" altLang="en-US" sz="4400" b="1">
                <a:solidFill>
                  <a:srgbClr val="FFFF00"/>
                </a:solidFill>
                <a:cs typeface="Times New Roman" panose="02020603050405020304" pitchFamily="18" charset="0"/>
              </a:rPr>
              <a:t>Major Turning Points</a:t>
            </a:r>
            <a:r>
              <a:rPr lang="en-US" altLang="en-US" sz="4400">
                <a:solidFill>
                  <a:srgbClr val="FFFF00"/>
                </a:solidFill>
                <a:cs typeface="Times New Roman" panose="02020603050405020304" pitchFamily="18" charset="0"/>
              </a:rPr>
              <a:t> </a:t>
            </a:r>
          </a:p>
        </p:txBody>
      </p:sp>
      <p:sp>
        <p:nvSpPr>
          <p:cNvPr id="26630" name="Text Box 6"/>
          <p:cNvSpPr txBox="1">
            <a:spLocks noChangeArrowheads="1"/>
          </p:cNvSpPr>
          <p:nvPr/>
        </p:nvSpPr>
        <p:spPr bwMode="auto">
          <a:xfrm>
            <a:off x="5791200" y="685801"/>
            <a:ext cx="4648200" cy="3783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fontAlgn="base" hangingPunct="1">
              <a:spcBef>
                <a:spcPct val="50000"/>
              </a:spcBef>
              <a:spcAft>
                <a:spcPct val="0"/>
              </a:spcAft>
            </a:pPr>
            <a:r>
              <a:rPr lang="en-US" altLang="en-US" sz="3200" b="1" u="sng">
                <a:solidFill>
                  <a:srgbClr val="FFFF00"/>
                </a:solidFill>
              </a:rPr>
              <a:t>The Tet Offensive</a:t>
            </a:r>
          </a:p>
          <a:p>
            <a:pPr algn="ctr" eaLnBrk="1" fontAlgn="base" hangingPunct="1">
              <a:spcBef>
                <a:spcPct val="50000"/>
              </a:spcBef>
              <a:spcAft>
                <a:spcPct val="0"/>
              </a:spcAft>
            </a:pPr>
            <a:r>
              <a:rPr lang="en-US" altLang="en-US" sz="2800">
                <a:solidFill>
                  <a:srgbClr val="FFFFFF"/>
                </a:solidFill>
              </a:rPr>
              <a:t>On January 31, 1968, during the Vietnamese New Year known as Tet, the North Vietnamese communist forces inititated a large scale attack on major South Vietnamese cities and bases. </a:t>
            </a:r>
          </a:p>
        </p:txBody>
      </p:sp>
      <p:pic>
        <p:nvPicPr>
          <p:cNvPr id="25604" name="Picture 14" descr="hue1"/>
          <p:cNvPicPr>
            <a:picLocks noChangeAspect="1" noChangeArrowheads="1"/>
          </p:cNvPicPr>
          <p:nvPr/>
        </p:nvPicPr>
        <p:blipFill>
          <a:blip r:embed="rId2">
            <a:extLst>
              <a:ext uri="{28A0092B-C50C-407E-A947-70E740481C1C}">
                <a14:useLocalDpi xmlns:a14="http://schemas.microsoft.com/office/drawing/2010/main" val="0"/>
              </a:ext>
            </a:extLst>
          </a:blip>
          <a:srcRect t="6189"/>
          <a:stretch>
            <a:fillRect/>
          </a:stretch>
        </p:blipFill>
        <p:spPr bwMode="auto">
          <a:xfrm>
            <a:off x="6019800" y="4471988"/>
            <a:ext cx="4191000" cy="230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16" descr="Tet"/>
          <p:cNvPicPr>
            <a:picLocks noChangeAspect="1" noChangeArrowheads="1"/>
          </p:cNvPicPr>
          <p:nvPr/>
        </p:nvPicPr>
        <p:blipFill>
          <a:blip r:embed="rId3">
            <a:extLst>
              <a:ext uri="{28A0092B-C50C-407E-A947-70E740481C1C}">
                <a14:useLocalDpi xmlns:a14="http://schemas.microsoft.com/office/drawing/2010/main" val="0"/>
              </a:ext>
            </a:extLst>
          </a:blip>
          <a:srcRect l="11841"/>
          <a:stretch>
            <a:fillRect/>
          </a:stretch>
        </p:blipFill>
        <p:spPr bwMode="auto">
          <a:xfrm>
            <a:off x="1828800" y="838200"/>
            <a:ext cx="38862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41" name="WordArt 17"/>
          <p:cNvSpPr>
            <a:spLocks noChangeArrowheads="1" noChangeShapeType="1" noTextEdit="1"/>
          </p:cNvSpPr>
          <p:nvPr/>
        </p:nvSpPr>
        <p:spPr bwMode="auto">
          <a:xfrm>
            <a:off x="1752600" y="685801"/>
            <a:ext cx="3962400" cy="1160463"/>
          </a:xfrm>
          <a:prstGeom prst="rect">
            <a:avLst/>
          </a:prstGeom>
        </p:spPr>
        <p:txBody>
          <a:bodyPr wrap="none" fromWordArt="1">
            <a:prstTxWarp prst="textCurveUp">
              <a:avLst>
                <a:gd name="adj" fmla="val 37162"/>
              </a:avLst>
            </a:prstTxWarp>
          </a:bodyPr>
          <a:lstStyle/>
          <a:p>
            <a:pPr algn="ctr" fontAlgn="base">
              <a:spcBef>
                <a:spcPct val="0"/>
              </a:spcBef>
              <a:spcAft>
                <a:spcPct val="0"/>
              </a:spcAft>
            </a:pPr>
            <a:r>
              <a:rPr lang="it-IT" sz="3600" kern="10">
                <a:ln w="12700">
                  <a:solidFill>
                    <a:srgbClr val="000000"/>
                  </a:solidFill>
                  <a:round/>
                  <a:headEnd/>
                  <a:tailEnd/>
                </a:ln>
                <a:solidFill>
                  <a:srgbClr val="00CC99"/>
                </a:solidFill>
                <a:effectLst>
                  <a:outerShdw dist="45791" dir="2021404" algn="ctr" rotWithShape="0">
                    <a:srgbClr val="808080"/>
                  </a:outerShdw>
                </a:effectLst>
                <a:latin typeface="Arial Black" panose="020B0A04020102020204" pitchFamily="34" charset="0"/>
              </a:rPr>
              <a:t>The Ho Chi Minh Trail</a:t>
            </a:r>
            <a:endParaRPr lang="en-US" sz="3600" kern="10">
              <a:ln w="12700">
                <a:solidFill>
                  <a:srgbClr val="000000"/>
                </a:solidFill>
                <a:round/>
                <a:headEnd/>
                <a:tailEnd/>
              </a:ln>
              <a:solidFill>
                <a:srgbClr val="00CC99"/>
              </a:solidFill>
              <a:effectLst>
                <a:outerShdw dist="45791" dir="2021404" algn="ctr" rotWithShape="0">
                  <a:srgbClr val="808080"/>
                </a:outerShdw>
              </a:effectLst>
              <a:latin typeface="Arial Black" panose="020B0A04020102020204" pitchFamily="34" charset="0"/>
            </a:endParaRPr>
          </a:p>
        </p:txBody>
      </p:sp>
      <p:sp>
        <p:nvSpPr>
          <p:cNvPr id="26642" name="Text Box 18"/>
          <p:cNvSpPr txBox="1">
            <a:spLocks noChangeArrowheads="1"/>
          </p:cNvSpPr>
          <p:nvPr/>
        </p:nvSpPr>
        <p:spPr bwMode="auto">
          <a:xfrm>
            <a:off x="1676400" y="5562601"/>
            <a:ext cx="4114800" cy="1196975"/>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fontAlgn="base" hangingPunct="1">
              <a:spcBef>
                <a:spcPct val="50000"/>
              </a:spcBef>
              <a:spcAft>
                <a:spcPct val="0"/>
              </a:spcAft>
            </a:pPr>
            <a:r>
              <a:rPr lang="en-US" altLang="en-US" b="1">
                <a:solidFill>
                  <a:srgbClr val="000000"/>
                </a:solidFill>
              </a:rPr>
              <a:t>Why did the north use the Ho Chi Minh Trail and why was it effective?</a:t>
            </a:r>
            <a:endParaRPr lang="en-US" altLang="en-US">
              <a:solidFill>
                <a:srgbClr val="000000"/>
              </a:solidFill>
            </a:endParaRPr>
          </a:p>
        </p:txBody>
      </p:sp>
    </p:spTree>
    <p:extLst>
      <p:ext uri="{BB962C8B-B14F-4D97-AF65-F5344CB8AC3E}">
        <p14:creationId xmlns:p14="http://schemas.microsoft.com/office/powerpoint/2010/main" val="1380740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6630"/>
                                        </p:tgtEl>
                                        <p:attrNameLst>
                                          <p:attrName>style.visibility</p:attrName>
                                        </p:attrNameLst>
                                      </p:cBhvr>
                                      <p:to>
                                        <p:strVal val="visible"/>
                                      </p:to>
                                    </p:set>
                                    <p:anim calcmode="lin" valueType="num">
                                      <p:cBhvr additive="base">
                                        <p:cTn id="7" dur="500" fill="hold"/>
                                        <p:tgtEl>
                                          <p:spTgt spid="26630"/>
                                        </p:tgtEl>
                                        <p:attrNameLst>
                                          <p:attrName>ppt_x</p:attrName>
                                        </p:attrNameLst>
                                      </p:cBhvr>
                                      <p:tavLst>
                                        <p:tav tm="0">
                                          <p:val>
                                            <p:strVal val="0-#ppt_w/2"/>
                                          </p:val>
                                        </p:tav>
                                        <p:tav tm="100000">
                                          <p:val>
                                            <p:strVal val="#ppt_x"/>
                                          </p:val>
                                        </p:tav>
                                      </p:tavLst>
                                    </p:anim>
                                    <p:anim calcmode="lin" valueType="num">
                                      <p:cBhvr additive="base">
                                        <p:cTn id="8" dur="500" fill="hold"/>
                                        <p:tgtEl>
                                          <p:spTgt spid="2663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26641"/>
                                        </p:tgtEl>
                                        <p:attrNameLst>
                                          <p:attrName>style.visibility</p:attrName>
                                        </p:attrNameLst>
                                      </p:cBhvr>
                                      <p:to>
                                        <p:strVal val="visible"/>
                                      </p:to>
                                    </p:set>
                                    <p:animEffect transition="in" filter="dissolve">
                                      <p:cBhvr>
                                        <p:cTn id="13" dur="500"/>
                                        <p:tgtEl>
                                          <p:spTgt spid="26641"/>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26642"/>
                                        </p:tgtEl>
                                        <p:attrNameLst>
                                          <p:attrName>style.visibility</p:attrName>
                                        </p:attrNameLst>
                                      </p:cBhvr>
                                      <p:to>
                                        <p:strVal val="visible"/>
                                      </p:to>
                                    </p:set>
                                    <p:animEffect transition="in" filter="box(in)">
                                      <p:cBhvr>
                                        <p:cTn id="18" dur="500"/>
                                        <p:tgtEl>
                                          <p:spTgt spid="266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0" grpId="0" autoUpdateAnimBg="0"/>
      <p:bldP spid="26641" grpId="0" animBg="1"/>
      <p:bldP spid="26642" grpId="0" animBg="1"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2022904" y="0"/>
            <a:ext cx="8146192" cy="6858000"/>
          </a:xfrm>
          <a:prstGeom prst="rect">
            <a:avLst/>
          </a:prstGeom>
        </p:spPr>
      </p:pic>
    </p:spTree>
    <p:extLst>
      <p:ext uri="{BB962C8B-B14F-4D97-AF65-F5344CB8AC3E}">
        <p14:creationId xmlns:p14="http://schemas.microsoft.com/office/powerpoint/2010/main" val="15885123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5" descr="71757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1042988"/>
            <a:ext cx="5181600" cy="347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Rectangle 6"/>
          <p:cNvSpPr>
            <a:spLocks noChangeArrowheads="1"/>
          </p:cNvSpPr>
          <p:nvPr/>
        </p:nvSpPr>
        <p:spPr bwMode="auto">
          <a:xfrm>
            <a:off x="1981200" y="0"/>
            <a:ext cx="7772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fontAlgn="base" hangingPunct="1">
              <a:spcBef>
                <a:spcPct val="0"/>
              </a:spcBef>
              <a:spcAft>
                <a:spcPct val="0"/>
              </a:spcAft>
            </a:pPr>
            <a:r>
              <a:rPr lang="en-US" altLang="en-US" sz="4400" b="1">
                <a:solidFill>
                  <a:srgbClr val="FFFF00"/>
                </a:solidFill>
                <a:cs typeface="Times New Roman" panose="02020603050405020304" pitchFamily="18" charset="0"/>
              </a:rPr>
              <a:t>Results of the Tet Offensive</a:t>
            </a:r>
            <a:r>
              <a:rPr lang="en-US" altLang="en-US" sz="4400">
                <a:solidFill>
                  <a:srgbClr val="FFFF00"/>
                </a:solidFill>
                <a:cs typeface="Times New Roman" panose="02020603050405020304" pitchFamily="18" charset="0"/>
              </a:rPr>
              <a:t> </a:t>
            </a:r>
          </a:p>
        </p:txBody>
      </p:sp>
      <p:sp>
        <p:nvSpPr>
          <p:cNvPr id="41991" name="Text Box 7"/>
          <p:cNvSpPr txBox="1">
            <a:spLocks noChangeArrowheads="1"/>
          </p:cNvSpPr>
          <p:nvPr/>
        </p:nvSpPr>
        <p:spPr bwMode="auto">
          <a:xfrm>
            <a:off x="203200" y="914401"/>
            <a:ext cx="5130800" cy="4708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50000"/>
              </a:spcBef>
              <a:spcAft>
                <a:spcPct val="0"/>
              </a:spcAft>
              <a:buFontTx/>
              <a:buChar char="•"/>
            </a:pPr>
            <a:r>
              <a:rPr lang="en-US" altLang="en-US" b="1" dirty="0">
                <a:solidFill>
                  <a:srgbClr val="FFFFFF"/>
                </a:solidFill>
              </a:rPr>
              <a:t> Up to </a:t>
            </a:r>
            <a:r>
              <a:rPr lang="en-US" altLang="en-US" b="1" u="sng" dirty="0">
                <a:solidFill>
                  <a:srgbClr val="FFFFFF"/>
                </a:solidFill>
              </a:rPr>
              <a:t>40,000</a:t>
            </a:r>
            <a:r>
              <a:rPr lang="en-US" altLang="en-US" b="1" dirty="0">
                <a:solidFill>
                  <a:srgbClr val="FFFFFF"/>
                </a:solidFill>
              </a:rPr>
              <a:t> communists were killed in action</a:t>
            </a:r>
          </a:p>
          <a:p>
            <a:pPr eaLnBrk="1" fontAlgn="base" hangingPunct="1">
              <a:spcBef>
                <a:spcPct val="50000"/>
              </a:spcBef>
              <a:spcAft>
                <a:spcPct val="0"/>
              </a:spcAft>
              <a:buFontTx/>
              <a:buChar char="•"/>
            </a:pPr>
            <a:r>
              <a:rPr lang="en-US" altLang="en-US" b="1" dirty="0">
                <a:solidFill>
                  <a:srgbClr val="FFFFFF"/>
                </a:solidFill>
              </a:rPr>
              <a:t> The U.S. military quickly responded to the surprise attacks and defeated the communists</a:t>
            </a:r>
          </a:p>
          <a:p>
            <a:pPr eaLnBrk="1" fontAlgn="base" hangingPunct="1">
              <a:spcBef>
                <a:spcPct val="50000"/>
              </a:spcBef>
              <a:spcAft>
                <a:spcPct val="0"/>
              </a:spcAft>
              <a:buFontTx/>
              <a:buChar char="•"/>
            </a:pPr>
            <a:r>
              <a:rPr lang="en-US" altLang="en-US" b="1" dirty="0">
                <a:solidFill>
                  <a:srgbClr val="FFFFFF"/>
                </a:solidFill>
              </a:rPr>
              <a:t> Almost all territory was regained by the U.S. within a few days</a:t>
            </a:r>
          </a:p>
          <a:p>
            <a:pPr eaLnBrk="1" fontAlgn="base" hangingPunct="1">
              <a:spcBef>
                <a:spcPct val="50000"/>
              </a:spcBef>
              <a:spcAft>
                <a:spcPct val="0"/>
              </a:spcAft>
              <a:buFontTx/>
              <a:buChar char="•"/>
            </a:pPr>
            <a:r>
              <a:rPr lang="en-US" altLang="en-US" b="1" dirty="0">
                <a:solidFill>
                  <a:srgbClr val="FFFFFF"/>
                </a:solidFill>
              </a:rPr>
              <a:t> The public saw bloody street fighting and the communist’s temporary occupation of the U.S. </a:t>
            </a:r>
            <a:r>
              <a:rPr lang="en-US" altLang="en-US" b="1" u="sng" dirty="0">
                <a:solidFill>
                  <a:srgbClr val="FFFFFF"/>
                </a:solidFill>
              </a:rPr>
              <a:t>Embassy</a:t>
            </a:r>
            <a:r>
              <a:rPr lang="en-US" altLang="en-US" b="1" dirty="0">
                <a:solidFill>
                  <a:srgbClr val="FFFFFF"/>
                </a:solidFill>
              </a:rPr>
              <a:t> in Saigon.</a:t>
            </a:r>
          </a:p>
        </p:txBody>
      </p:sp>
      <p:sp>
        <p:nvSpPr>
          <p:cNvPr id="26629" name="Rectangle 8"/>
          <p:cNvSpPr>
            <a:spLocks noChangeArrowheads="1"/>
          </p:cNvSpPr>
          <p:nvPr/>
        </p:nvSpPr>
        <p:spPr bwMode="auto">
          <a:xfrm>
            <a:off x="5181600" y="4953000"/>
            <a:ext cx="54864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fontAlgn="base" hangingPunct="1">
              <a:spcBef>
                <a:spcPct val="0"/>
              </a:spcBef>
              <a:spcAft>
                <a:spcPct val="0"/>
              </a:spcAft>
            </a:pPr>
            <a:r>
              <a:rPr lang="en-US" altLang="en-US" sz="2800" b="1">
                <a:solidFill>
                  <a:srgbClr val="FFFF00"/>
                </a:solidFill>
                <a:cs typeface="Times New Roman" panose="02020603050405020304" pitchFamily="18" charset="0"/>
              </a:rPr>
              <a:t>If the Tet Offensive was a military loss for North Vietnam, then why is it considered a turning point?</a:t>
            </a:r>
            <a:r>
              <a:rPr lang="en-US" altLang="en-US" sz="2800" i="1">
                <a:solidFill>
                  <a:srgbClr val="FFFF00"/>
                </a:solidFill>
                <a:cs typeface="Times New Roman" panose="02020603050405020304" pitchFamily="18" charset="0"/>
              </a:rPr>
              <a:t> </a:t>
            </a:r>
          </a:p>
        </p:txBody>
      </p:sp>
    </p:spTree>
    <p:extLst>
      <p:ext uri="{BB962C8B-B14F-4D97-AF65-F5344CB8AC3E}">
        <p14:creationId xmlns:p14="http://schemas.microsoft.com/office/powerpoint/2010/main" val="36945577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1991"/>
                                        </p:tgtEl>
                                        <p:attrNameLst>
                                          <p:attrName>style.visibility</p:attrName>
                                        </p:attrNameLst>
                                      </p:cBhvr>
                                      <p:to>
                                        <p:strVal val="visible"/>
                                      </p:to>
                                    </p:set>
                                    <p:anim calcmode="lin" valueType="num">
                                      <p:cBhvr additive="base">
                                        <p:cTn id="7" dur="500" fill="hold"/>
                                        <p:tgtEl>
                                          <p:spTgt spid="41991"/>
                                        </p:tgtEl>
                                        <p:attrNameLst>
                                          <p:attrName>ppt_x</p:attrName>
                                        </p:attrNameLst>
                                      </p:cBhvr>
                                      <p:tavLst>
                                        <p:tav tm="0">
                                          <p:val>
                                            <p:strVal val="0-#ppt_w/2"/>
                                          </p:val>
                                        </p:tav>
                                        <p:tav tm="100000">
                                          <p:val>
                                            <p:strVal val="#ppt_x"/>
                                          </p:val>
                                        </p:tav>
                                      </p:tavLst>
                                    </p:anim>
                                    <p:anim calcmode="lin" valueType="num">
                                      <p:cBhvr additive="base">
                                        <p:cTn id="8" dur="500" fill="hold"/>
                                        <p:tgtEl>
                                          <p:spTgt spid="419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1"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2574926" y="650875"/>
            <a:ext cx="5197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ltLang="en-US">
              <a:solidFill>
                <a:srgbClr val="000000"/>
              </a:solidFill>
            </a:endParaRPr>
          </a:p>
        </p:txBody>
      </p:sp>
      <p:sp>
        <p:nvSpPr>
          <p:cNvPr id="3075" name="Text Box 3"/>
          <p:cNvSpPr txBox="1">
            <a:spLocks noChangeArrowheads="1"/>
          </p:cNvSpPr>
          <p:nvPr/>
        </p:nvSpPr>
        <p:spPr bwMode="auto">
          <a:xfrm>
            <a:off x="0" y="1"/>
            <a:ext cx="12192000" cy="6463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fontAlgn="base" hangingPunct="1">
              <a:spcBef>
                <a:spcPct val="50000"/>
              </a:spcBef>
              <a:spcAft>
                <a:spcPct val="0"/>
              </a:spcAft>
            </a:pPr>
            <a:r>
              <a:rPr lang="en-US" altLang="en-US" sz="3600" b="1" dirty="0">
                <a:solidFill>
                  <a:srgbClr val="FFFF00"/>
                </a:solidFill>
              </a:rPr>
              <a:t>Overview:</a:t>
            </a:r>
            <a:r>
              <a:rPr lang="en-US" altLang="en-US" sz="3200" dirty="0">
                <a:solidFill>
                  <a:srgbClr val="000000"/>
                </a:solidFill>
              </a:rPr>
              <a:t> </a:t>
            </a:r>
            <a:r>
              <a:rPr lang="en-US" altLang="en-US" sz="3600" dirty="0">
                <a:solidFill>
                  <a:srgbClr val="FFFFFF"/>
                </a:solidFill>
              </a:rPr>
              <a:t>In 1954, Vietnam was divided into two states: communist North Vietnam and non-communist South Vietnam.  When Vietnamese communists began attacking South Vietnam, the U.S. sent troops to help.  At one point, over 500,000 U.S. troops were fighting in support of South Vietnam.  </a:t>
            </a:r>
          </a:p>
          <a:p>
            <a:pPr algn="ctr" eaLnBrk="1" fontAlgn="base" hangingPunct="1">
              <a:spcBef>
                <a:spcPct val="50000"/>
              </a:spcBef>
              <a:spcAft>
                <a:spcPct val="0"/>
              </a:spcAft>
            </a:pPr>
            <a:r>
              <a:rPr lang="en-US" altLang="en-US" sz="3600" dirty="0">
                <a:solidFill>
                  <a:srgbClr val="FFFFFF"/>
                </a:solidFill>
              </a:rPr>
              <a:t>	Eventually, many Americans came to believe that U.S. troops should be withdrawn.  The war became one of the most divisive and unpopular causes in U.S. history.  In 1973, a cease-fire agreement with North Vietnam was signed and U.S. forces withdrew.  Two years later, Vietnam was reunited under communist rule.</a:t>
            </a:r>
          </a:p>
        </p:txBody>
      </p:sp>
    </p:spTree>
    <p:extLst>
      <p:ext uri="{BB962C8B-B14F-4D97-AF65-F5344CB8AC3E}">
        <p14:creationId xmlns:p14="http://schemas.microsoft.com/office/powerpoint/2010/main" val="42319600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0"/>
          <p:cNvSpPr>
            <a:spLocks noChangeArrowheads="1"/>
          </p:cNvSpPr>
          <p:nvPr/>
        </p:nvSpPr>
        <p:spPr bwMode="auto">
          <a:xfrm>
            <a:off x="1981200" y="0"/>
            <a:ext cx="7772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fontAlgn="base" hangingPunct="1">
              <a:spcBef>
                <a:spcPct val="0"/>
              </a:spcBef>
              <a:spcAft>
                <a:spcPct val="0"/>
              </a:spcAft>
            </a:pPr>
            <a:r>
              <a:rPr lang="en-US" altLang="en-US" sz="4400" b="1">
                <a:solidFill>
                  <a:srgbClr val="FFFF00"/>
                </a:solidFill>
                <a:cs typeface="Times New Roman" panose="02020603050405020304" pitchFamily="18" charset="0"/>
              </a:rPr>
              <a:t>The </a:t>
            </a:r>
            <a:r>
              <a:rPr lang="en-US" altLang="en-US" sz="4400" b="1" u="sng">
                <a:solidFill>
                  <a:srgbClr val="FFFF00"/>
                </a:solidFill>
                <a:cs typeface="Times New Roman" panose="02020603050405020304" pitchFamily="18" charset="0"/>
              </a:rPr>
              <a:t>My Lai Massacre</a:t>
            </a:r>
            <a:r>
              <a:rPr lang="en-US" altLang="en-US" sz="4400">
                <a:solidFill>
                  <a:srgbClr val="FFFF00"/>
                </a:solidFill>
                <a:cs typeface="Times New Roman" panose="02020603050405020304" pitchFamily="18" charset="0"/>
              </a:rPr>
              <a:t> </a:t>
            </a:r>
          </a:p>
        </p:txBody>
      </p:sp>
      <p:sp>
        <p:nvSpPr>
          <p:cNvPr id="28675" name="Text Box 15"/>
          <p:cNvSpPr txBox="1">
            <a:spLocks noChangeArrowheads="1"/>
          </p:cNvSpPr>
          <p:nvPr/>
        </p:nvSpPr>
        <p:spPr bwMode="auto">
          <a:xfrm>
            <a:off x="1524000" y="762000"/>
            <a:ext cx="9144000" cy="1785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fontAlgn="base" hangingPunct="1">
              <a:spcBef>
                <a:spcPct val="50000"/>
              </a:spcBef>
              <a:spcAft>
                <a:spcPct val="0"/>
              </a:spcAft>
            </a:pPr>
            <a:r>
              <a:rPr lang="en-US" altLang="en-US" sz="2200">
                <a:solidFill>
                  <a:srgbClr val="FFFFFF"/>
                </a:solidFill>
              </a:rPr>
              <a:t>On March 16, 1968 a </a:t>
            </a:r>
            <a:r>
              <a:rPr lang="en-US" altLang="en-US" sz="2200" b="1">
                <a:solidFill>
                  <a:srgbClr val="FFFFFF"/>
                </a:solidFill>
              </a:rPr>
              <a:t>“search and destroy mission”</a:t>
            </a:r>
            <a:r>
              <a:rPr lang="en-US" altLang="en-US" sz="2200">
                <a:solidFill>
                  <a:srgbClr val="FFFFFF"/>
                </a:solidFill>
              </a:rPr>
              <a:t> unfolded in </a:t>
            </a:r>
            <a:r>
              <a:rPr lang="en-US" altLang="en-US" sz="2200">
                <a:solidFill>
                  <a:srgbClr val="FFFFFF"/>
                </a:solidFill>
                <a:cs typeface="Arial" panose="020B0604020202020204" pitchFamily="34" charset="0"/>
              </a:rPr>
              <a:t>My Lai, a heavily mined area controlled by the VC. Many soldiers of Charlie Company, 11</a:t>
            </a:r>
            <a:r>
              <a:rPr lang="en-US" altLang="en-US" sz="2200" baseline="30000">
                <a:solidFill>
                  <a:srgbClr val="FFFFFF"/>
                </a:solidFill>
                <a:cs typeface="Arial" panose="020B0604020202020204" pitchFamily="34" charset="0"/>
              </a:rPr>
              <a:t>th</a:t>
            </a:r>
            <a:r>
              <a:rPr lang="en-US" altLang="en-US" sz="2200">
                <a:solidFill>
                  <a:srgbClr val="FFFFFF"/>
                </a:solidFill>
                <a:cs typeface="Arial" panose="020B0604020202020204" pitchFamily="34" charset="0"/>
              </a:rPr>
              <a:t> Brigade, had been maimed or killed in the area during the preceding weeks. The agitated troops, under the command of </a:t>
            </a:r>
            <a:r>
              <a:rPr lang="en-US" altLang="en-US" sz="2200" b="1" u="sng">
                <a:solidFill>
                  <a:srgbClr val="FFFFFF"/>
                </a:solidFill>
                <a:cs typeface="Arial" panose="020B0604020202020204" pitchFamily="34" charset="0"/>
              </a:rPr>
              <a:t>Lt. William Calley</a:t>
            </a:r>
            <a:r>
              <a:rPr lang="en-US" altLang="en-US" sz="2200">
                <a:solidFill>
                  <a:srgbClr val="FFFFFF"/>
                </a:solidFill>
                <a:cs typeface="Arial" panose="020B0604020202020204" pitchFamily="34" charset="0"/>
              </a:rPr>
              <a:t>, entered the village poised for engagement with the elusive Vietcong. </a:t>
            </a:r>
          </a:p>
        </p:txBody>
      </p:sp>
      <p:pic>
        <p:nvPicPr>
          <p:cNvPr id="28676" name="Picture 18" descr="mylaimassacre"/>
          <p:cNvPicPr>
            <a:picLocks noChangeAspect="1" noChangeArrowheads="1"/>
          </p:cNvPicPr>
          <p:nvPr/>
        </p:nvPicPr>
        <p:blipFill>
          <a:blip r:embed="rId2">
            <a:extLst>
              <a:ext uri="{28A0092B-C50C-407E-A947-70E740481C1C}">
                <a14:useLocalDpi xmlns:a14="http://schemas.microsoft.com/office/drawing/2010/main" val="0"/>
              </a:ext>
            </a:extLst>
          </a:blip>
          <a:srcRect t="16789"/>
          <a:stretch>
            <a:fillRect/>
          </a:stretch>
        </p:blipFill>
        <p:spPr bwMode="auto">
          <a:xfrm>
            <a:off x="2574926" y="2590800"/>
            <a:ext cx="7254875" cy="411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390322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ChangeArrowheads="1"/>
          </p:cNvSpPr>
          <p:nvPr/>
        </p:nvSpPr>
        <p:spPr bwMode="auto">
          <a:xfrm>
            <a:off x="186267" y="231775"/>
            <a:ext cx="10329333"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fontAlgn="base" hangingPunct="1">
              <a:spcBef>
                <a:spcPct val="50000"/>
              </a:spcBef>
              <a:spcAft>
                <a:spcPct val="0"/>
              </a:spcAft>
            </a:pPr>
            <a:r>
              <a:rPr lang="en-US" altLang="en-US" b="1" dirty="0">
                <a:solidFill>
                  <a:srgbClr val="FFFFFF"/>
                </a:solidFill>
                <a:cs typeface="Arial" panose="020B0604020202020204" pitchFamily="34" charset="0"/>
              </a:rPr>
              <a:t>The mission turned into a massacre when </a:t>
            </a:r>
            <a:r>
              <a:rPr lang="en-US" altLang="en-US" b="1" dirty="0" err="1">
                <a:solidFill>
                  <a:srgbClr val="FFFFFF"/>
                </a:solidFill>
                <a:cs typeface="Arial" panose="020B0604020202020204" pitchFamily="34" charset="0"/>
              </a:rPr>
              <a:t>Calley</a:t>
            </a:r>
            <a:r>
              <a:rPr lang="en-US" altLang="en-US" b="1" dirty="0">
                <a:solidFill>
                  <a:srgbClr val="FFFFFF"/>
                </a:solidFill>
                <a:cs typeface="Arial" panose="020B0604020202020204" pitchFamily="34" charset="0"/>
              </a:rPr>
              <a:t> ordered his men to enter the village firing, though there had been no report of opposing fire.  Over 300 apparently unarmed civilians including women, children, and the elderly were executed. For his part, </a:t>
            </a:r>
            <a:r>
              <a:rPr lang="en-US" altLang="en-US" b="1" dirty="0" err="1">
                <a:solidFill>
                  <a:srgbClr val="FFFFFF"/>
                </a:solidFill>
                <a:cs typeface="Arial" panose="020B0604020202020204" pitchFamily="34" charset="0"/>
              </a:rPr>
              <a:t>Calley</a:t>
            </a:r>
            <a:r>
              <a:rPr lang="en-US" altLang="en-US" b="1" dirty="0">
                <a:solidFill>
                  <a:srgbClr val="FFFFFF"/>
                </a:solidFill>
                <a:cs typeface="Arial" panose="020B0604020202020204" pitchFamily="34" charset="0"/>
              </a:rPr>
              <a:t> was said to have rounded up a group of the villagers, ordered them into a ditch, and mowed them down in a fury of machine gun fire.</a:t>
            </a:r>
            <a:r>
              <a:rPr lang="en-US" altLang="en-US" dirty="0">
                <a:solidFill>
                  <a:srgbClr val="FFFFFF"/>
                </a:solidFill>
                <a:cs typeface="Arial" panose="020B0604020202020204" pitchFamily="34" charset="0"/>
              </a:rPr>
              <a:t> </a:t>
            </a:r>
            <a:endParaRPr lang="en-US" altLang="en-US" dirty="0">
              <a:solidFill>
                <a:srgbClr val="FFFFFF"/>
              </a:solidFill>
            </a:endParaRPr>
          </a:p>
        </p:txBody>
      </p:sp>
      <p:pic>
        <p:nvPicPr>
          <p:cNvPr id="43012" name="Picture 4" descr="calley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0" y="2895600"/>
            <a:ext cx="2774950" cy="330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Rectangle 5"/>
          <p:cNvSpPr>
            <a:spLocks noChangeArrowheads="1"/>
          </p:cNvSpPr>
          <p:nvPr/>
        </p:nvSpPr>
        <p:spPr bwMode="auto">
          <a:xfrm>
            <a:off x="1524000" y="1009651"/>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IE" altLang="en-US">
              <a:solidFill>
                <a:srgbClr val="000000"/>
              </a:solidFill>
            </a:endParaRPr>
          </a:p>
        </p:txBody>
      </p:sp>
      <p:sp>
        <p:nvSpPr>
          <p:cNvPr id="43014" name="Rectangle 6"/>
          <p:cNvSpPr>
            <a:spLocks noChangeArrowheads="1"/>
          </p:cNvSpPr>
          <p:nvPr/>
        </p:nvSpPr>
        <p:spPr bwMode="auto">
          <a:xfrm>
            <a:off x="338667" y="3067050"/>
            <a:ext cx="7281333" cy="348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fontAlgn="base" hangingPunct="1">
              <a:spcBef>
                <a:spcPct val="0"/>
              </a:spcBef>
              <a:spcAft>
                <a:spcPct val="0"/>
              </a:spcAft>
            </a:pPr>
            <a:r>
              <a:rPr lang="en-US" altLang="en-US" b="1" dirty="0">
                <a:solidFill>
                  <a:srgbClr val="FFFFFF"/>
                </a:solidFill>
                <a:cs typeface="Arial" panose="020B0604020202020204" pitchFamily="34" charset="0"/>
              </a:rPr>
              <a:t>At his trial, </a:t>
            </a:r>
            <a:r>
              <a:rPr lang="en-US" altLang="en-US" b="1" dirty="0" err="1">
                <a:solidFill>
                  <a:srgbClr val="FFFFFF"/>
                </a:solidFill>
                <a:cs typeface="Arial" panose="020B0604020202020204" pitchFamily="34" charset="0"/>
              </a:rPr>
              <a:t>Calley</a:t>
            </a:r>
            <a:r>
              <a:rPr lang="en-US" altLang="en-US" b="1" dirty="0">
                <a:solidFill>
                  <a:srgbClr val="FFFFFF"/>
                </a:solidFill>
                <a:cs typeface="Arial" panose="020B0604020202020204" pitchFamily="34" charset="0"/>
              </a:rPr>
              <a:t> testified that he was ordered by Captain Ernest Medina to kill everyone in the village of My Lai. Still, there was only enough photographic and recorded evidence to convict </a:t>
            </a:r>
            <a:r>
              <a:rPr lang="en-US" altLang="en-US" b="1" dirty="0" err="1">
                <a:solidFill>
                  <a:srgbClr val="FFFFFF"/>
                </a:solidFill>
                <a:cs typeface="Arial" panose="020B0604020202020204" pitchFamily="34" charset="0"/>
              </a:rPr>
              <a:t>Calley</a:t>
            </a:r>
            <a:r>
              <a:rPr lang="en-US" altLang="en-US" b="1" dirty="0">
                <a:solidFill>
                  <a:srgbClr val="FFFFFF"/>
                </a:solidFill>
                <a:cs typeface="Arial" panose="020B0604020202020204" pitchFamily="34" charset="0"/>
              </a:rPr>
              <a:t>, alone, of murder. He was sentenced to life in prison, but was released in 1974, following many appeals. After being issued a dishonorable discharge, </a:t>
            </a:r>
            <a:r>
              <a:rPr lang="en-US" altLang="en-US" b="1" dirty="0" err="1">
                <a:solidFill>
                  <a:srgbClr val="FFFFFF"/>
                </a:solidFill>
                <a:cs typeface="Arial" panose="020B0604020202020204" pitchFamily="34" charset="0"/>
              </a:rPr>
              <a:t>Calley</a:t>
            </a:r>
            <a:r>
              <a:rPr lang="en-US" altLang="en-US" b="1" dirty="0">
                <a:solidFill>
                  <a:srgbClr val="FFFFFF"/>
                </a:solidFill>
                <a:cs typeface="Arial" panose="020B0604020202020204" pitchFamily="34" charset="0"/>
              </a:rPr>
              <a:t> entered the insurance business.</a:t>
            </a:r>
            <a:r>
              <a:rPr lang="en-US" altLang="en-US" dirty="0">
                <a:solidFill>
                  <a:srgbClr val="000000"/>
                </a:solidFill>
                <a:latin typeface="Arial" panose="020B0604020202020204" pitchFamily="34" charset="0"/>
                <a:cs typeface="Arial" panose="020B0604020202020204" pitchFamily="34" charset="0"/>
              </a:rPr>
              <a:t> </a:t>
            </a:r>
            <a:endParaRPr lang="en-US" altLang="en-US" dirty="0">
              <a:solidFill>
                <a:srgbClr val="000000"/>
              </a:solidFill>
            </a:endParaRPr>
          </a:p>
        </p:txBody>
      </p:sp>
    </p:spTree>
    <p:extLst>
      <p:ext uri="{BB962C8B-B14F-4D97-AF65-F5344CB8AC3E}">
        <p14:creationId xmlns:p14="http://schemas.microsoft.com/office/powerpoint/2010/main" val="7878995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3011"/>
                                        </p:tgtEl>
                                        <p:attrNameLst>
                                          <p:attrName>style.visibility</p:attrName>
                                        </p:attrNameLst>
                                      </p:cBhvr>
                                      <p:to>
                                        <p:strVal val="visible"/>
                                      </p:to>
                                    </p:set>
                                    <p:anim calcmode="lin" valueType="num">
                                      <p:cBhvr additive="base">
                                        <p:cTn id="7" dur="500" fill="hold"/>
                                        <p:tgtEl>
                                          <p:spTgt spid="43011"/>
                                        </p:tgtEl>
                                        <p:attrNameLst>
                                          <p:attrName>ppt_x</p:attrName>
                                        </p:attrNameLst>
                                      </p:cBhvr>
                                      <p:tavLst>
                                        <p:tav tm="0">
                                          <p:val>
                                            <p:strVal val="0-#ppt_w/2"/>
                                          </p:val>
                                        </p:tav>
                                        <p:tav tm="100000">
                                          <p:val>
                                            <p:strVal val="#ppt_x"/>
                                          </p:val>
                                        </p:tav>
                                      </p:tavLst>
                                    </p:anim>
                                    <p:anim calcmode="lin" valueType="num">
                                      <p:cBhvr additive="base">
                                        <p:cTn id="8" dur="500" fill="hold"/>
                                        <p:tgtEl>
                                          <p:spTgt spid="43011"/>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nodeType="clickEffect">
                                  <p:stCondLst>
                                    <p:cond delay="0"/>
                                  </p:stCondLst>
                                  <p:childTnLst>
                                    <p:set>
                                      <p:cBhvr>
                                        <p:cTn id="12" dur="1" fill="hold">
                                          <p:stCondLst>
                                            <p:cond delay="0"/>
                                          </p:stCondLst>
                                        </p:cTn>
                                        <p:tgtEl>
                                          <p:spTgt spid="43012"/>
                                        </p:tgtEl>
                                        <p:attrNameLst>
                                          <p:attrName>style.visibility</p:attrName>
                                        </p:attrNameLst>
                                      </p:cBhvr>
                                      <p:to>
                                        <p:strVal val="visible"/>
                                      </p:to>
                                    </p:set>
                                    <p:animEffect transition="in" filter="dissolve">
                                      <p:cBhvr>
                                        <p:cTn id="13" dur="500"/>
                                        <p:tgtEl>
                                          <p:spTgt spid="4301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43014"/>
                                        </p:tgtEl>
                                        <p:attrNameLst>
                                          <p:attrName>style.visibility</p:attrName>
                                        </p:attrNameLst>
                                      </p:cBhvr>
                                      <p:to>
                                        <p:strVal val="visible"/>
                                      </p:to>
                                    </p:set>
                                    <p:animEffect transition="in" filter="dissolve">
                                      <p:cBhvr>
                                        <p:cTn id="18" dur="500"/>
                                        <p:tgtEl>
                                          <p:spTgt spid="430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autoUpdateAnimBg="0"/>
      <p:bldP spid="43014"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10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2654300"/>
            <a:ext cx="3429000" cy="336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23" name="Picture 10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2720976"/>
            <a:ext cx="4648200" cy="329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24" name="Rectangle 1033"/>
          <p:cNvSpPr>
            <a:spLocks noChangeArrowheads="1"/>
          </p:cNvSpPr>
          <p:nvPr/>
        </p:nvSpPr>
        <p:spPr bwMode="auto">
          <a:xfrm>
            <a:off x="1524000" y="0"/>
            <a:ext cx="9144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fontAlgn="base" hangingPunct="1">
              <a:spcBef>
                <a:spcPct val="0"/>
              </a:spcBef>
              <a:spcAft>
                <a:spcPct val="0"/>
              </a:spcAft>
            </a:pPr>
            <a:r>
              <a:rPr lang="en-US" altLang="en-US" sz="4400" b="1">
                <a:solidFill>
                  <a:srgbClr val="FFFF00"/>
                </a:solidFill>
                <a:cs typeface="Times New Roman" panose="02020603050405020304" pitchFamily="18" charset="0"/>
              </a:rPr>
              <a:t>Anti-War Protests on the </a:t>
            </a:r>
            <a:r>
              <a:rPr lang="en-US" altLang="en-US" sz="4400" b="1" u="sng">
                <a:solidFill>
                  <a:srgbClr val="FFFF00"/>
                </a:solidFill>
                <a:cs typeface="Times New Roman" panose="02020603050405020304" pitchFamily="18" charset="0"/>
              </a:rPr>
              <a:t>Homefront</a:t>
            </a:r>
            <a:r>
              <a:rPr lang="en-US" altLang="en-US" sz="4400">
                <a:solidFill>
                  <a:srgbClr val="FFFF00"/>
                </a:solidFill>
                <a:cs typeface="Times New Roman" panose="02020603050405020304" pitchFamily="18" charset="0"/>
              </a:rPr>
              <a:t> </a:t>
            </a:r>
          </a:p>
        </p:txBody>
      </p:sp>
      <p:sp>
        <p:nvSpPr>
          <p:cNvPr id="30725" name="Rectangle 1036"/>
          <p:cNvSpPr>
            <a:spLocks noChangeArrowheads="1"/>
          </p:cNvSpPr>
          <p:nvPr/>
        </p:nvSpPr>
        <p:spPr bwMode="auto">
          <a:xfrm>
            <a:off x="1828800" y="914400"/>
            <a:ext cx="84582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fontAlgn="base" hangingPunct="1">
              <a:spcBef>
                <a:spcPct val="0"/>
              </a:spcBef>
              <a:spcAft>
                <a:spcPct val="0"/>
              </a:spcAft>
            </a:pPr>
            <a:r>
              <a:rPr lang="en-US" altLang="en-US" sz="2800">
                <a:solidFill>
                  <a:srgbClr val="FFFFFF"/>
                </a:solidFill>
              </a:rPr>
              <a:t>As a result of the military draft, civil rights movement, and </a:t>
            </a:r>
            <a:r>
              <a:rPr lang="en-US" altLang="en-US" sz="2800" b="1" u="sng">
                <a:solidFill>
                  <a:srgbClr val="FFFFFF"/>
                </a:solidFill>
              </a:rPr>
              <a:t>television coverage</a:t>
            </a:r>
            <a:r>
              <a:rPr lang="en-US" altLang="en-US" sz="2800">
                <a:solidFill>
                  <a:srgbClr val="FFFFFF"/>
                </a:solidFill>
              </a:rPr>
              <a:t> of the war, many college students began to protest the war.  300,000 protested in New York City in August 1967.  </a:t>
            </a:r>
          </a:p>
        </p:txBody>
      </p:sp>
      <p:pic>
        <p:nvPicPr>
          <p:cNvPr id="30726" name="Picture 10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4343400"/>
            <a:ext cx="18796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560610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828800" y="304800"/>
            <a:ext cx="8534400" cy="914400"/>
          </a:xfrm>
        </p:spPr>
        <p:txBody>
          <a:bodyPr/>
          <a:lstStyle/>
          <a:p>
            <a:pPr eaLnBrk="1" hangingPunct="1"/>
            <a:r>
              <a:rPr lang="en-US" altLang="en-US" b="1" smtClean="0">
                <a:solidFill>
                  <a:srgbClr val="FFFF00"/>
                </a:solidFill>
              </a:rPr>
              <a:t>Nixon Elected President in 1968</a:t>
            </a:r>
          </a:p>
        </p:txBody>
      </p:sp>
      <p:grpSp>
        <p:nvGrpSpPr>
          <p:cNvPr id="44041" name="Group 9"/>
          <p:cNvGrpSpPr>
            <a:grpSpLocks/>
          </p:cNvGrpSpPr>
          <p:nvPr/>
        </p:nvGrpSpPr>
        <p:grpSpPr bwMode="auto">
          <a:xfrm>
            <a:off x="1905000" y="1227138"/>
            <a:ext cx="8370888" cy="2582862"/>
            <a:chOff x="240" y="773"/>
            <a:chExt cx="5273" cy="1627"/>
          </a:xfrm>
        </p:grpSpPr>
        <p:pic>
          <p:nvPicPr>
            <p:cNvPr id="31751" name="Picture 3" descr="LBJ"/>
            <p:cNvPicPr>
              <a:picLocks noChangeAspect="1" noChangeArrowheads="1"/>
            </p:cNvPicPr>
            <p:nvPr/>
          </p:nvPicPr>
          <p:blipFill>
            <a:blip r:embed="rId2">
              <a:extLst>
                <a:ext uri="{28A0092B-C50C-407E-A947-70E740481C1C}">
                  <a14:useLocalDpi xmlns:a14="http://schemas.microsoft.com/office/drawing/2010/main" val="0"/>
                </a:ext>
              </a:extLst>
            </a:blip>
            <a:srcRect t="22807"/>
            <a:stretch>
              <a:fillRect/>
            </a:stretch>
          </p:blipFill>
          <p:spPr bwMode="auto">
            <a:xfrm>
              <a:off x="3744" y="773"/>
              <a:ext cx="1769" cy="1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2" name="Text Box 5"/>
            <p:cNvSpPr txBox="1">
              <a:spLocks noChangeArrowheads="1"/>
            </p:cNvSpPr>
            <p:nvPr/>
          </p:nvSpPr>
          <p:spPr bwMode="auto">
            <a:xfrm>
              <a:off x="240" y="864"/>
              <a:ext cx="3456" cy="1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50000"/>
                </a:spcBef>
                <a:spcAft>
                  <a:spcPct val="0"/>
                </a:spcAft>
              </a:pPr>
              <a:r>
                <a:rPr lang="en-US" altLang="en-US" sz="2800" b="1" dirty="0">
                  <a:solidFill>
                    <a:srgbClr val="FFFF00"/>
                  </a:solidFill>
                </a:rPr>
                <a:t>Cause:</a:t>
              </a:r>
              <a:r>
                <a:rPr lang="en-US" altLang="en-US" dirty="0">
                  <a:solidFill>
                    <a:srgbClr val="000000"/>
                  </a:solidFill>
                </a:rPr>
                <a:t> </a:t>
              </a:r>
              <a:r>
                <a:rPr lang="en-US" altLang="en-US" sz="2800" dirty="0">
                  <a:solidFill>
                    <a:srgbClr val="FFFFFF"/>
                  </a:solidFill>
                </a:rPr>
                <a:t>During the late </a:t>
              </a:r>
              <a:r>
                <a:rPr lang="en-US" altLang="en-US" sz="2800" dirty="0" smtClean="0">
                  <a:solidFill>
                    <a:srgbClr val="FFFFFF"/>
                  </a:solidFill>
                </a:rPr>
                <a:t>1960s</a:t>
              </a:r>
              <a:r>
                <a:rPr lang="en-US" altLang="en-US" sz="2800" dirty="0">
                  <a:solidFill>
                    <a:srgbClr val="FFFFFF"/>
                  </a:solidFill>
                </a:rPr>
                <a:t>, protests against the war became more popular in the U.S.  The stress of the war causes LBJ not to run for President for a second term. </a:t>
              </a:r>
            </a:p>
          </p:txBody>
        </p:sp>
      </p:grpSp>
      <p:grpSp>
        <p:nvGrpSpPr>
          <p:cNvPr id="44042" name="Group 10"/>
          <p:cNvGrpSpPr>
            <a:grpSpLocks/>
          </p:cNvGrpSpPr>
          <p:nvPr/>
        </p:nvGrpSpPr>
        <p:grpSpPr bwMode="auto">
          <a:xfrm>
            <a:off x="1828800" y="3962400"/>
            <a:ext cx="8839200" cy="2654300"/>
            <a:chOff x="192" y="2496"/>
            <a:chExt cx="5568" cy="1672"/>
          </a:xfrm>
        </p:grpSpPr>
        <p:sp>
          <p:nvSpPr>
            <p:cNvPr id="31749" name="Text Box 6"/>
            <p:cNvSpPr txBox="1">
              <a:spLocks noChangeArrowheads="1"/>
            </p:cNvSpPr>
            <p:nvPr/>
          </p:nvSpPr>
          <p:spPr bwMode="auto">
            <a:xfrm>
              <a:off x="1488" y="2496"/>
              <a:ext cx="4272" cy="1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50000"/>
                </a:spcBef>
                <a:spcAft>
                  <a:spcPct val="0"/>
                </a:spcAft>
              </a:pPr>
              <a:r>
                <a:rPr lang="en-US" altLang="en-US" sz="2800" b="1">
                  <a:solidFill>
                    <a:srgbClr val="FFFF00"/>
                  </a:solidFill>
                </a:rPr>
                <a:t>Result:</a:t>
              </a:r>
              <a:r>
                <a:rPr lang="en-US" altLang="en-US">
                  <a:solidFill>
                    <a:srgbClr val="000000"/>
                  </a:solidFill>
                </a:rPr>
                <a:t> </a:t>
              </a:r>
              <a:r>
                <a:rPr lang="en-US" altLang="en-US" sz="2800">
                  <a:solidFill>
                    <a:srgbClr val="FFFFFF"/>
                  </a:solidFill>
                </a:rPr>
                <a:t>Elected in 1968,</a:t>
              </a:r>
              <a:r>
                <a:rPr lang="en-US" altLang="en-US">
                  <a:solidFill>
                    <a:srgbClr val="000000"/>
                  </a:solidFill>
                </a:rPr>
                <a:t> </a:t>
              </a:r>
              <a:r>
                <a:rPr lang="en-US" altLang="en-US" sz="2800">
                  <a:solidFill>
                    <a:srgbClr val="FFFFFF"/>
                  </a:solidFill>
                </a:rPr>
                <a:t>President Nixon begins withdrawing U.S. troops from Vietnam in 1969. This policy was called </a:t>
              </a:r>
              <a:r>
                <a:rPr lang="en-US" altLang="en-US" sz="2800" b="1" u="sng">
                  <a:solidFill>
                    <a:srgbClr val="FFFFFF"/>
                  </a:solidFill>
                </a:rPr>
                <a:t>“Vietnamization”</a:t>
              </a:r>
              <a:r>
                <a:rPr lang="en-US" altLang="en-US" sz="2800">
                  <a:solidFill>
                    <a:srgbClr val="FFFFFF"/>
                  </a:solidFill>
                </a:rPr>
                <a:t> because it allowed U.S. troops to pull out while the South Vietnamese increased their combat role.</a:t>
              </a:r>
            </a:p>
          </p:txBody>
        </p:sp>
        <p:pic>
          <p:nvPicPr>
            <p:cNvPr id="31750" name="Picture 8" descr="nix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 y="2688"/>
              <a:ext cx="1152" cy="1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0375185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44041"/>
                                        </p:tgtEl>
                                        <p:attrNameLst>
                                          <p:attrName>style.visibility</p:attrName>
                                        </p:attrNameLst>
                                      </p:cBhvr>
                                      <p:to>
                                        <p:strVal val="visible"/>
                                      </p:to>
                                    </p:set>
                                    <p:anim calcmode="lin" valueType="num">
                                      <p:cBhvr additive="base">
                                        <p:cTn id="7" dur="500" fill="hold"/>
                                        <p:tgtEl>
                                          <p:spTgt spid="44041"/>
                                        </p:tgtEl>
                                        <p:attrNameLst>
                                          <p:attrName>ppt_x</p:attrName>
                                        </p:attrNameLst>
                                      </p:cBhvr>
                                      <p:tavLst>
                                        <p:tav tm="0">
                                          <p:val>
                                            <p:strVal val="0-#ppt_w/2"/>
                                          </p:val>
                                        </p:tav>
                                        <p:tav tm="100000">
                                          <p:val>
                                            <p:strVal val="#ppt_x"/>
                                          </p:val>
                                        </p:tav>
                                      </p:tavLst>
                                    </p:anim>
                                    <p:anim calcmode="lin" valueType="num">
                                      <p:cBhvr additive="base">
                                        <p:cTn id="8" dur="500" fill="hold"/>
                                        <p:tgtEl>
                                          <p:spTgt spid="44041"/>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44042"/>
                                        </p:tgtEl>
                                        <p:attrNameLst>
                                          <p:attrName>style.visibility</p:attrName>
                                        </p:attrNameLst>
                                      </p:cBhvr>
                                      <p:to>
                                        <p:strVal val="visible"/>
                                      </p:to>
                                    </p:set>
                                    <p:anim calcmode="lin" valueType="num">
                                      <p:cBhvr additive="base">
                                        <p:cTn id="13" dur="500" fill="hold"/>
                                        <p:tgtEl>
                                          <p:spTgt spid="44042"/>
                                        </p:tgtEl>
                                        <p:attrNameLst>
                                          <p:attrName>ppt_x</p:attrName>
                                        </p:attrNameLst>
                                      </p:cBhvr>
                                      <p:tavLst>
                                        <p:tav tm="0">
                                          <p:val>
                                            <p:strVal val="1+#ppt_w/2"/>
                                          </p:val>
                                        </p:tav>
                                        <p:tav tm="100000">
                                          <p:val>
                                            <p:strVal val="#ppt_x"/>
                                          </p:val>
                                        </p:tav>
                                      </p:tavLst>
                                    </p:anim>
                                    <p:anim calcmode="lin" valueType="num">
                                      <p:cBhvr additive="base">
                                        <p:cTn id="14" dur="500" fill="hold"/>
                                        <p:tgtEl>
                                          <p:spTgt spid="440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
          <p:cNvSpPr>
            <a:spLocks noChangeArrowheads="1"/>
          </p:cNvSpPr>
          <p:nvPr/>
        </p:nvSpPr>
        <p:spPr bwMode="auto">
          <a:xfrm>
            <a:off x="1981200" y="0"/>
            <a:ext cx="7772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fontAlgn="base" hangingPunct="1">
              <a:spcBef>
                <a:spcPct val="0"/>
              </a:spcBef>
              <a:spcAft>
                <a:spcPct val="0"/>
              </a:spcAft>
            </a:pPr>
            <a:r>
              <a:rPr lang="en-US" altLang="en-US" sz="4400" b="1">
                <a:solidFill>
                  <a:srgbClr val="FFFF00"/>
                </a:solidFill>
                <a:cs typeface="Times New Roman" panose="02020603050405020304" pitchFamily="18" charset="0"/>
              </a:rPr>
              <a:t>The Bombing of Cambodia</a:t>
            </a:r>
            <a:r>
              <a:rPr lang="en-US" altLang="en-US" sz="4400">
                <a:solidFill>
                  <a:srgbClr val="FFFF00"/>
                </a:solidFill>
                <a:cs typeface="Times New Roman" panose="02020603050405020304" pitchFamily="18" charset="0"/>
              </a:rPr>
              <a:t> </a:t>
            </a:r>
          </a:p>
        </p:txBody>
      </p:sp>
      <p:grpSp>
        <p:nvGrpSpPr>
          <p:cNvPr id="36888" name="Group 24"/>
          <p:cNvGrpSpPr>
            <a:grpSpLocks/>
          </p:cNvGrpSpPr>
          <p:nvPr/>
        </p:nvGrpSpPr>
        <p:grpSpPr bwMode="auto">
          <a:xfrm>
            <a:off x="1828800" y="2667001"/>
            <a:ext cx="8763000" cy="4068763"/>
            <a:chOff x="192" y="1680"/>
            <a:chExt cx="5520" cy="2563"/>
          </a:xfrm>
        </p:grpSpPr>
        <p:sp>
          <p:nvSpPr>
            <p:cNvPr id="32775" name="Text Box 3"/>
            <p:cNvSpPr txBox="1">
              <a:spLocks noChangeArrowheads="1"/>
            </p:cNvSpPr>
            <p:nvPr/>
          </p:nvSpPr>
          <p:spPr bwMode="auto">
            <a:xfrm>
              <a:off x="192" y="1680"/>
              <a:ext cx="2928" cy="2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50000"/>
                </a:spcBef>
                <a:spcAft>
                  <a:spcPct val="0"/>
                </a:spcAft>
              </a:pPr>
              <a:r>
                <a:rPr lang="en-US" altLang="en-US" sz="2800" b="1" dirty="0">
                  <a:solidFill>
                    <a:srgbClr val="FFFF00"/>
                  </a:solidFill>
                </a:rPr>
                <a:t>Result:</a:t>
              </a:r>
              <a:r>
                <a:rPr lang="en-US" altLang="en-US" dirty="0">
                  <a:solidFill>
                    <a:srgbClr val="000000"/>
                  </a:solidFill>
                </a:rPr>
                <a:t> </a:t>
              </a:r>
              <a:r>
                <a:rPr lang="en-US" altLang="en-US" sz="2800" dirty="0">
                  <a:solidFill>
                    <a:srgbClr val="FFFFFF"/>
                  </a:solidFill>
                </a:rPr>
                <a:t>On March 18, 1969, American B-52s began </a:t>
              </a:r>
              <a:r>
                <a:rPr lang="en-US" altLang="en-US" sz="2800" b="1" u="sng" dirty="0">
                  <a:solidFill>
                    <a:srgbClr val="FFFFFF"/>
                  </a:solidFill>
                </a:rPr>
                <a:t>carpet-bombing</a:t>
              </a:r>
              <a:r>
                <a:rPr lang="en-US" altLang="en-US" sz="2800" dirty="0">
                  <a:solidFill>
                    <a:srgbClr val="FFFFFF"/>
                  </a:solidFill>
                </a:rPr>
                <a:t> eastern Cambodia and Laos and dropped 540,000 tons of </a:t>
              </a:r>
              <a:r>
                <a:rPr lang="en-US" altLang="en-US" sz="2800" dirty="0" smtClean="0">
                  <a:solidFill>
                    <a:srgbClr val="FFFFFF"/>
                  </a:solidFill>
                </a:rPr>
                <a:t>bombs, </a:t>
              </a:r>
              <a:r>
                <a:rPr lang="en-US" altLang="en-US" sz="2800" dirty="0">
                  <a:solidFill>
                    <a:srgbClr val="FFFFFF"/>
                  </a:solidFill>
                </a:rPr>
                <a:t>killing anywhere from 150,000 to 500,000 civilians.  The bombing was kept secret from the American people. </a:t>
              </a:r>
            </a:p>
          </p:txBody>
        </p:sp>
        <p:pic>
          <p:nvPicPr>
            <p:cNvPr id="32776" name="Picture 7" descr="Bombingcam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8" y="2592"/>
              <a:ext cx="2544" cy="1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6887" name="Group 23"/>
          <p:cNvGrpSpPr>
            <a:grpSpLocks/>
          </p:cNvGrpSpPr>
          <p:nvPr/>
        </p:nvGrpSpPr>
        <p:grpSpPr bwMode="auto">
          <a:xfrm>
            <a:off x="1828800" y="1066800"/>
            <a:ext cx="8535988" cy="2719388"/>
            <a:chOff x="192" y="672"/>
            <a:chExt cx="5377" cy="1713"/>
          </a:xfrm>
        </p:grpSpPr>
        <p:sp>
          <p:nvSpPr>
            <p:cNvPr id="32773" name="Text Box 2"/>
            <p:cNvSpPr txBox="1">
              <a:spLocks noChangeArrowheads="1"/>
            </p:cNvSpPr>
            <p:nvPr/>
          </p:nvSpPr>
          <p:spPr bwMode="auto">
            <a:xfrm>
              <a:off x="192" y="672"/>
              <a:ext cx="3552" cy="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50000"/>
                </a:spcBef>
                <a:spcAft>
                  <a:spcPct val="0"/>
                </a:spcAft>
              </a:pPr>
              <a:r>
                <a:rPr lang="en-US" altLang="en-US" sz="2800" b="1">
                  <a:solidFill>
                    <a:srgbClr val="FFFF00"/>
                  </a:solidFill>
                </a:rPr>
                <a:t>Cause:</a:t>
              </a:r>
              <a:r>
                <a:rPr lang="en-US" altLang="en-US">
                  <a:solidFill>
                    <a:srgbClr val="000000"/>
                  </a:solidFill>
                </a:rPr>
                <a:t> </a:t>
              </a:r>
              <a:r>
                <a:rPr lang="en-US" altLang="en-US" sz="2800">
                  <a:solidFill>
                    <a:srgbClr val="FFFFFF"/>
                  </a:solidFill>
                </a:rPr>
                <a:t>The Vietcong moved soldiers and supplies through Cambodia and Laos over the Ho Chi Minh Trail.</a:t>
              </a:r>
            </a:p>
          </p:txBody>
        </p:sp>
        <p:pic>
          <p:nvPicPr>
            <p:cNvPr id="32774" name="Picture 9" descr="nixon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0" y="720"/>
              <a:ext cx="1969" cy="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662829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6887"/>
                                        </p:tgtEl>
                                        <p:attrNameLst>
                                          <p:attrName>style.visibility</p:attrName>
                                        </p:attrNameLst>
                                      </p:cBhvr>
                                      <p:to>
                                        <p:strVal val="visible"/>
                                      </p:to>
                                    </p:set>
                                    <p:anim calcmode="lin" valueType="num">
                                      <p:cBhvr additive="base">
                                        <p:cTn id="7" dur="500" fill="hold"/>
                                        <p:tgtEl>
                                          <p:spTgt spid="36887"/>
                                        </p:tgtEl>
                                        <p:attrNameLst>
                                          <p:attrName>ppt_x</p:attrName>
                                        </p:attrNameLst>
                                      </p:cBhvr>
                                      <p:tavLst>
                                        <p:tav tm="0">
                                          <p:val>
                                            <p:strVal val="0-#ppt_w/2"/>
                                          </p:val>
                                        </p:tav>
                                        <p:tav tm="100000">
                                          <p:val>
                                            <p:strVal val="#ppt_x"/>
                                          </p:val>
                                        </p:tav>
                                      </p:tavLst>
                                    </p:anim>
                                    <p:anim calcmode="lin" valueType="num">
                                      <p:cBhvr additive="base">
                                        <p:cTn id="8" dur="500" fill="hold"/>
                                        <p:tgtEl>
                                          <p:spTgt spid="3688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36888"/>
                                        </p:tgtEl>
                                        <p:attrNameLst>
                                          <p:attrName>style.visibility</p:attrName>
                                        </p:attrNameLst>
                                      </p:cBhvr>
                                      <p:to>
                                        <p:strVal val="visible"/>
                                      </p:to>
                                    </p:set>
                                    <p:anim calcmode="lin" valueType="num">
                                      <p:cBhvr additive="base">
                                        <p:cTn id="13" dur="500" fill="hold"/>
                                        <p:tgtEl>
                                          <p:spTgt spid="36888"/>
                                        </p:tgtEl>
                                        <p:attrNameLst>
                                          <p:attrName>ppt_x</p:attrName>
                                        </p:attrNameLst>
                                      </p:cBhvr>
                                      <p:tavLst>
                                        <p:tav tm="0">
                                          <p:val>
                                            <p:strVal val="1+#ppt_w/2"/>
                                          </p:val>
                                        </p:tav>
                                        <p:tav tm="100000">
                                          <p:val>
                                            <p:strVal val="#ppt_x"/>
                                          </p:val>
                                        </p:tav>
                                      </p:tavLst>
                                    </p:anim>
                                    <p:anim calcmode="lin" valueType="num">
                                      <p:cBhvr additive="base">
                                        <p:cTn id="14" dur="500" fill="hold"/>
                                        <p:tgtEl>
                                          <p:spTgt spid="3688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1981200" y="0"/>
            <a:ext cx="7772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fontAlgn="base" hangingPunct="1">
              <a:spcBef>
                <a:spcPct val="0"/>
              </a:spcBef>
              <a:spcAft>
                <a:spcPct val="0"/>
              </a:spcAft>
            </a:pPr>
            <a:r>
              <a:rPr lang="en-US" altLang="en-US" sz="4400" b="1">
                <a:solidFill>
                  <a:srgbClr val="FFFF00"/>
                </a:solidFill>
                <a:cs typeface="Times New Roman" panose="02020603050405020304" pitchFamily="18" charset="0"/>
              </a:rPr>
              <a:t>The </a:t>
            </a:r>
            <a:r>
              <a:rPr lang="en-US" altLang="en-US" sz="4400" b="1" u="sng">
                <a:solidFill>
                  <a:srgbClr val="FFFF00"/>
                </a:solidFill>
                <a:cs typeface="Times New Roman" panose="02020603050405020304" pitchFamily="18" charset="0"/>
              </a:rPr>
              <a:t>Kent State</a:t>
            </a:r>
            <a:r>
              <a:rPr lang="en-US" altLang="en-US" sz="4400" b="1">
                <a:solidFill>
                  <a:srgbClr val="FFFF00"/>
                </a:solidFill>
                <a:cs typeface="Times New Roman" panose="02020603050405020304" pitchFamily="18" charset="0"/>
              </a:rPr>
              <a:t> Shooting   </a:t>
            </a:r>
            <a:r>
              <a:rPr lang="en-US" altLang="en-US" sz="4400">
                <a:solidFill>
                  <a:srgbClr val="FFFF00"/>
                </a:solidFill>
                <a:cs typeface="Times New Roman" panose="02020603050405020304" pitchFamily="18" charset="0"/>
              </a:rPr>
              <a:t> </a:t>
            </a:r>
          </a:p>
        </p:txBody>
      </p:sp>
      <p:sp>
        <p:nvSpPr>
          <p:cNvPr id="33795" name="Text Box 14"/>
          <p:cNvSpPr txBox="1">
            <a:spLocks noChangeArrowheads="1"/>
          </p:cNvSpPr>
          <p:nvPr/>
        </p:nvSpPr>
        <p:spPr bwMode="auto">
          <a:xfrm>
            <a:off x="1981200" y="914401"/>
            <a:ext cx="7924800" cy="167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fontAlgn="base" hangingPunct="1">
              <a:spcBef>
                <a:spcPct val="50000"/>
              </a:spcBef>
              <a:spcAft>
                <a:spcPct val="0"/>
              </a:spcAft>
            </a:pPr>
            <a:r>
              <a:rPr lang="en-US" altLang="en-US" sz="2600" b="1">
                <a:solidFill>
                  <a:srgbClr val="FFFFFF"/>
                </a:solidFill>
              </a:rPr>
              <a:t>After Nixon announced the bombing of Cambodia, the Nation erupted in protests.  On May 4</a:t>
            </a:r>
            <a:r>
              <a:rPr lang="en-US" altLang="en-US" sz="2600" b="1" baseline="30000">
                <a:solidFill>
                  <a:srgbClr val="FFFFFF"/>
                </a:solidFill>
              </a:rPr>
              <a:t>th</a:t>
            </a:r>
            <a:r>
              <a:rPr lang="en-US" altLang="en-US" sz="2600" b="1">
                <a:solidFill>
                  <a:srgbClr val="FFFFFF"/>
                </a:solidFill>
              </a:rPr>
              <a:t>, 1970, At Kent State University in Ohio, the </a:t>
            </a:r>
            <a:r>
              <a:rPr lang="en-US" altLang="en-US" sz="2600" b="1" u="sng">
                <a:solidFill>
                  <a:srgbClr val="FFFFFF"/>
                </a:solidFill>
              </a:rPr>
              <a:t>National Guard</a:t>
            </a:r>
            <a:r>
              <a:rPr lang="en-US" altLang="en-US" sz="2600" b="1">
                <a:solidFill>
                  <a:srgbClr val="FFFFFF"/>
                </a:solidFill>
              </a:rPr>
              <a:t> was sent in due to massive protests and near riots.  </a:t>
            </a:r>
            <a:endParaRPr lang="en-US" altLang="en-US" sz="2800" b="1">
              <a:solidFill>
                <a:srgbClr val="FFFFFF"/>
              </a:solidFill>
            </a:endParaRPr>
          </a:p>
        </p:txBody>
      </p:sp>
      <p:pic>
        <p:nvPicPr>
          <p:cNvPr id="33796" name="Picture 16" descr="KSUShooting"/>
          <p:cNvPicPr>
            <a:picLocks noChangeAspect="1" noChangeArrowheads="1"/>
          </p:cNvPicPr>
          <p:nvPr/>
        </p:nvPicPr>
        <p:blipFill>
          <a:blip r:embed="rId2">
            <a:extLst>
              <a:ext uri="{28A0092B-C50C-407E-A947-70E740481C1C}">
                <a14:useLocalDpi xmlns:a14="http://schemas.microsoft.com/office/drawing/2010/main" val="0"/>
              </a:ext>
            </a:extLst>
          </a:blip>
          <a:srcRect t="9950" b="8458"/>
          <a:stretch>
            <a:fillRect/>
          </a:stretch>
        </p:blipFill>
        <p:spPr bwMode="auto">
          <a:xfrm>
            <a:off x="2209800" y="2744789"/>
            <a:ext cx="7239000" cy="401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Text Box 18">
            <a:hlinkClick r:id="rId3"/>
          </p:cNvPr>
          <p:cNvSpPr txBox="1">
            <a:spLocks noChangeArrowheads="1"/>
          </p:cNvSpPr>
          <p:nvPr/>
        </p:nvSpPr>
        <p:spPr bwMode="auto">
          <a:xfrm>
            <a:off x="9601200" y="4953000"/>
            <a:ext cx="838200" cy="831850"/>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50000"/>
              </a:spcBef>
              <a:spcAft>
                <a:spcPct val="0"/>
              </a:spcAft>
            </a:pPr>
            <a:r>
              <a:rPr lang="en-US" altLang="en-US">
                <a:solidFill>
                  <a:srgbClr val="000000"/>
                </a:solidFill>
              </a:rPr>
              <a:t>Film  Clip</a:t>
            </a:r>
          </a:p>
        </p:txBody>
      </p:sp>
    </p:spTree>
    <p:extLst>
      <p:ext uri="{BB962C8B-B14F-4D97-AF65-F5344CB8AC3E}">
        <p14:creationId xmlns:p14="http://schemas.microsoft.com/office/powerpoint/2010/main" val="234902183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Image37"/>
          <p:cNvPicPr>
            <a:picLocks noChangeAspect="1" noChangeArrowheads="1"/>
          </p:cNvPicPr>
          <p:nvPr/>
        </p:nvPicPr>
        <p:blipFill>
          <a:blip r:embed="rId2">
            <a:extLst>
              <a:ext uri="{28A0092B-C50C-407E-A947-70E740481C1C}">
                <a14:useLocalDpi xmlns:a14="http://schemas.microsoft.com/office/drawing/2010/main" val="0"/>
              </a:ext>
            </a:extLst>
          </a:blip>
          <a:srcRect t="1958" r="5263"/>
          <a:stretch>
            <a:fillRect/>
          </a:stretch>
        </p:blipFill>
        <p:spPr bwMode="auto">
          <a:xfrm>
            <a:off x="5181600" y="3043238"/>
            <a:ext cx="5486400" cy="381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7" name="Picture 3" descr="kent197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3100" y="3048000"/>
            <a:ext cx="49149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8" name="Picture 4" descr="Kent%20State"/>
          <p:cNvPicPr>
            <a:picLocks noChangeAspect="1" noChangeArrowheads="1"/>
          </p:cNvPicPr>
          <p:nvPr/>
        </p:nvPicPr>
        <p:blipFill>
          <a:blip r:embed="rId4">
            <a:extLst>
              <a:ext uri="{28A0092B-C50C-407E-A947-70E740481C1C}">
                <a14:useLocalDpi xmlns:a14="http://schemas.microsoft.com/office/drawing/2010/main" val="0"/>
              </a:ext>
            </a:extLst>
          </a:blip>
          <a:srcRect l="3529" r="12941"/>
          <a:stretch>
            <a:fillRect/>
          </a:stretch>
        </p:blipFill>
        <p:spPr bwMode="auto">
          <a:xfrm>
            <a:off x="5257800" y="990600"/>
            <a:ext cx="54102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9" name="Picture 5" descr="kent"/>
          <p:cNvPicPr>
            <a:picLocks noChangeAspect="1" noChangeArrowheads="1"/>
          </p:cNvPicPr>
          <p:nvPr/>
        </p:nvPicPr>
        <p:blipFill>
          <a:blip r:embed="rId5">
            <a:extLst>
              <a:ext uri="{28A0092B-C50C-407E-A947-70E740481C1C}">
                <a14:useLocalDpi xmlns:a14="http://schemas.microsoft.com/office/drawing/2010/main" val="0"/>
              </a:ext>
            </a:extLst>
          </a:blip>
          <a:srcRect t="12376" b="-3137"/>
          <a:stretch>
            <a:fillRect/>
          </a:stretch>
        </p:blipFill>
        <p:spPr bwMode="auto">
          <a:xfrm>
            <a:off x="5334000" y="1600200"/>
            <a:ext cx="53340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0" name="Picture 6" descr="Kent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1" y="838200"/>
            <a:ext cx="4429125"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1" name="Picture 7" descr="kent-stat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15001" y="1066800"/>
            <a:ext cx="2892425"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2" name="Picture 8" descr="remember_kent_stat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19800" y="990600"/>
            <a:ext cx="352425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3" name="Picture 9" descr="requiemcover_small"/>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81601" y="762001"/>
            <a:ext cx="3140075" cy="494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4" name="Rectangle 10"/>
          <p:cNvSpPr>
            <a:spLocks noChangeArrowheads="1"/>
          </p:cNvSpPr>
          <p:nvPr/>
        </p:nvSpPr>
        <p:spPr bwMode="auto">
          <a:xfrm>
            <a:off x="7162800" y="76200"/>
            <a:ext cx="3124200" cy="265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fontAlgn="base" hangingPunct="1">
              <a:spcBef>
                <a:spcPct val="0"/>
              </a:spcBef>
              <a:spcAft>
                <a:spcPct val="0"/>
              </a:spcAft>
            </a:pPr>
            <a:r>
              <a:rPr lang="en-US" altLang="en-US" sz="2800">
                <a:solidFill>
                  <a:srgbClr val="000000"/>
                </a:solidFill>
              </a:rPr>
              <a:t>After some commotion, the guardsmen opened fire, killing four students and injuring nine.</a:t>
            </a:r>
          </a:p>
        </p:txBody>
      </p:sp>
      <p:sp>
        <p:nvSpPr>
          <p:cNvPr id="57355" name="Text Box 11"/>
          <p:cNvSpPr txBox="1">
            <a:spLocks noChangeArrowheads="1"/>
          </p:cNvSpPr>
          <p:nvPr/>
        </p:nvSpPr>
        <p:spPr bwMode="auto">
          <a:xfrm>
            <a:off x="1447800" y="3260726"/>
            <a:ext cx="3886200" cy="344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fontAlgn="base" hangingPunct="1">
              <a:spcBef>
                <a:spcPct val="50000"/>
              </a:spcBef>
              <a:spcAft>
                <a:spcPct val="0"/>
              </a:spcAft>
            </a:pPr>
            <a:r>
              <a:rPr lang="en-US" altLang="en-US" sz="2000">
                <a:solidFill>
                  <a:srgbClr val="FFFF00"/>
                </a:solidFill>
              </a:rPr>
              <a:t>Tin soldiers and Nixon coming,</a:t>
            </a:r>
            <a:br>
              <a:rPr lang="en-US" altLang="en-US" sz="2000">
                <a:solidFill>
                  <a:srgbClr val="FFFF00"/>
                </a:solidFill>
              </a:rPr>
            </a:br>
            <a:r>
              <a:rPr lang="en-US" altLang="en-US" sz="2000">
                <a:solidFill>
                  <a:srgbClr val="FFFF00"/>
                </a:solidFill>
              </a:rPr>
              <a:t>We're finally on our own.</a:t>
            </a:r>
            <a:br>
              <a:rPr lang="en-US" altLang="en-US" sz="2000">
                <a:solidFill>
                  <a:srgbClr val="FFFF00"/>
                </a:solidFill>
              </a:rPr>
            </a:br>
            <a:r>
              <a:rPr lang="en-US" altLang="en-US" sz="2000">
                <a:solidFill>
                  <a:srgbClr val="FFFF00"/>
                </a:solidFill>
              </a:rPr>
              <a:t>This summer I hear the drumming,</a:t>
            </a:r>
            <a:br>
              <a:rPr lang="en-US" altLang="en-US" sz="2000">
                <a:solidFill>
                  <a:srgbClr val="FFFF00"/>
                </a:solidFill>
              </a:rPr>
            </a:br>
            <a:r>
              <a:rPr lang="en-US" altLang="en-US" sz="2000">
                <a:solidFill>
                  <a:srgbClr val="FFFF00"/>
                </a:solidFill>
              </a:rPr>
              <a:t>Four dead in Ohio.</a:t>
            </a:r>
            <a:br>
              <a:rPr lang="en-US" altLang="en-US" sz="2000">
                <a:solidFill>
                  <a:srgbClr val="FFFF00"/>
                </a:solidFill>
              </a:rPr>
            </a:br>
            <a:r>
              <a:rPr lang="en-US" altLang="en-US" sz="2000">
                <a:solidFill>
                  <a:srgbClr val="FFFF00"/>
                </a:solidFill>
              </a:rPr>
              <a:t/>
            </a:r>
            <a:br>
              <a:rPr lang="en-US" altLang="en-US" sz="2000">
                <a:solidFill>
                  <a:srgbClr val="FFFF00"/>
                </a:solidFill>
              </a:rPr>
            </a:br>
            <a:r>
              <a:rPr lang="en-US" altLang="en-US" sz="2000">
                <a:solidFill>
                  <a:srgbClr val="FFFF00"/>
                </a:solidFill>
              </a:rPr>
              <a:t>Gotta get down to it</a:t>
            </a:r>
            <a:br>
              <a:rPr lang="en-US" altLang="en-US" sz="2000">
                <a:solidFill>
                  <a:srgbClr val="FFFF00"/>
                </a:solidFill>
              </a:rPr>
            </a:br>
            <a:r>
              <a:rPr lang="en-US" altLang="en-US" sz="2000">
                <a:solidFill>
                  <a:srgbClr val="FFFF00"/>
                </a:solidFill>
              </a:rPr>
              <a:t>Soldiers are gunning us down</a:t>
            </a:r>
            <a:br>
              <a:rPr lang="en-US" altLang="en-US" sz="2000">
                <a:solidFill>
                  <a:srgbClr val="FFFF00"/>
                </a:solidFill>
              </a:rPr>
            </a:br>
            <a:r>
              <a:rPr lang="en-US" altLang="en-US" sz="2000">
                <a:solidFill>
                  <a:srgbClr val="FFFF00"/>
                </a:solidFill>
              </a:rPr>
              <a:t>Should have been done long ago.</a:t>
            </a:r>
            <a:br>
              <a:rPr lang="en-US" altLang="en-US" sz="2000">
                <a:solidFill>
                  <a:srgbClr val="FFFF00"/>
                </a:solidFill>
              </a:rPr>
            </a:br>
            <a:r>
              <a:rPr lang="en-US" altLang="en-US" sz="2000">
                <a:solidFill>
                  <a:srgbClr val="FFFF00"/>
                </a:solidFill>
              </a:rPr>
              <a:t>What if you knew her</a:t>
            </a:r>
            <a:br>
              <a:rPr lang="en-US" altLang="en-US" sz="2000">
                <a:solidFill>
                  <a:srgbClr val="FFFF00"/>
                </a:solidFill>
              </a:rPr>
            </a:br>
            <a:r>
              <a:rPr lang="en-US" altLang="en-US" sz="2000">
                <a:solidFill>
                  <a:srgbClr val="FFFF00"/>
                </a:solidFill>
              </a:rPr>
              <a:t>And found her dead on the ground</a:t>
            </a:r>
            <a:br>
              <a:rPr lang="en-US" altLang="en-US" sz="2000">
                <a:solidFill>
                  <a:srgbClr val="FFFF00"/>
                </a:solidFill>
              </a:rPr>
            </a:br>
            <a:r>
              <a:rPr lang="en-US" altLang="en-US" sz="2000">
                <a:solidFill>
                  <a:srgbClr val="FFFF00"/>
                </a:solidFill>
              </a:rPr>
              <a:t>How can you run when you know?</a:t>
            </a:r>
          </a:p>
        </p:txBody>
      </p:sp>
      <p:pic>
        <p:nvPicPr>
          <p:cNvPr id="57356" name="Picture 12" descr="1970prot"/>
          <p:cNvPicPr>
            <a:picLocks noChangeAspect="1" noChangeArrowheads="1"/>
          </p:cNvPicPr>
          <p:nvPr/>
        </p:nvPicPr>
        <p:blipFill>
          <a:blip r:embed="rId10">
            <a:extLst>
              <a:ext uri="{28A0092B-C50C-407E-A947-70E740481C1C}">
                <a14:useLocalDpi xmlns:a14="http://schemas.microsoft.com/office/drawing/2010/main" val="0"/>
              </a:ext>
            </a:extLst>
          </a:blip>
          <a:srcRect b="7652"/>
          <a:stretch>
            <a:fillRect/>
          </a:stretch>
        </p:blipFill>
        <p:spPr bwMode="auto">
          <a:xfrm>
            <a:off x="3810000" y="0"/>
            <a:ext cx="535305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7" name="Picture 13" descr="kent001"/>
          <p:cNvPicPr>
            <a:picLocks noChangeAspect="1" noChangeArrowheads="1"/>
          </p:cNvPicPr>
          <p:nvPr/>
        </p:nvPicPr>
        <p:blipFill>
          <a:blip r:embed="rId11">
            <a:extLst>
              <a:ext uri="{28A0092B-C50C-407E-A947-70E740481C1C}">
                <a14:useLocalDpi xmlns:a14="http://schemas.microsoft.com/office/drawing/2010/main" val="0"/>
              </a:ext>
            </a:extLst>
          </a:blip>
          <a:srcRect r="809" b="429"/>
          <a:stretch>
            <a:fillRect/>
          </a:stretch>
        </p:blipFill>
        <p:spPr bwMode="auto">
          <a:xfrm>
            <a:off x="1828800" y="1"/>
            <a:ext cx="5105400" cy="321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8" name="Picture 14" descr="Kent State"/>
          <p:cNvPicPr>
            <a:picLocks noChangeAspect="1" noChangeArrowheads="1"/>
          </p:cNvPicPr>
          <p:nvPr/>
        </p:nvPicPr>
        <p:blipFill>
          <a:blip r:embed="rId12">
            <a:extLst>
              <a:ext uri="{28A0092B-C50C-407E-A947-70E740481C1C}">
                <a14:useLocalDpi xmlns:a14="http://schemas.microsoft.com/office/drawing/2010/main" val="0"/>
              </a:ext>
            </a:extLst>
          </a:blip>
          <a:srcRect b="12057"/>
          <a:stretch>
            <a:fillRect/>
          </a:stretch>
        </p:blipFill>
        <p:spPr bwMode="auto">
          <a:xfrm>
            <a:off x="1524000" y="0"/>
            <a:ext cx="533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9" name="Picture 15" descr="kent-state-brandt-4"/>
          <p:cNvPicPr>
            <a:picLocks noChangeAspect="1" noChangeArrowheads="1"/>
          </p:cNvPicPr>
          <p:nvPr/>
        </p:nvPicPr>
        <p:blipFill>
          <a:blip r:embed="rId13">
            <a:extLst>
              <a:ext uri="{28A0092B-C50C-407E-A947-70E740481C1C}">
                <a14:useLocalDpi xmlns:a14="http://schemas.microsoft.com/office/drawing/2010/main" val="0"/>
              </a:ext>
            </a:extLst>
          </a:blip>
          <a:srcRect l="1816" t="-5470"/>
          <a:stretch>
            <a:fillRect/>
          </a:stretch>
        </p:blipFill>
        <p:spPr bwMode="auto">
          <a:xfrm>
            <a:off x="5257800" y="685800"/>
            <a:ext cx="54102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60" name="Picture 16" descr="national"/>
          <p:cNvPicPr>
            <a:picLocks noChangeAspect="1" noChangeArrowheads="1"/>
          </p:cNvPicPr>
          <p:nvPr/>
        </p:nvPicPr>
        <p:blipFill>
          <a:blip r:embed="rId14">
            <a:extLst>
              <a:ext uri="{28A0092B-C50C-407E-A947-70E740481C1C}">
                <a14:useLocalDpi xmlns:a14="http://schemas.microsoft.com/office/drawing/2010/main" val="0"/>
              </a:ext>
            </a:extLst>
          </a:blip>
          <a:srcRect t="10970"/>
          <a:stretch>
            <a:fillRect/>
          </a:stretch>
        </p:blipFill>
        <p:spPr bwMode="auto">
          <a:xfrm>
            <a:off x="5410200" y="0"/>
            <a:ext cx="4495800" cy="309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61" name="Picture 17">
            <a:hlinkClick r:id="" action="ppaction://media"/>
          </p:cNvPr>
          <p:cNvPicPr>
            <a:picLocks noRot="1" noChangeAspect="1" noChangeArrowheads="1"/>
          </p:cNvPicPr>
          <p:nvPr>
            <a:audioCd>
              <a:st track="3"/>
              <a:end track="3" time="99"/>
            </a:audioCd>
          </p:nvPr>
        </p:nvPicPr>
        <p:blipFill>
          <a:blip r:embed="rId15">
            <a:extLst>
              <a:ext uri="{28A0092B-C50C-407E-A947-70E740481C1C}">
                <a14:useLocalDpi xmlns:a14="http://schemas.microsoft.com/office/drawing/2010/main" val="0"/>
              </a:ext>
            </a:extLst>
          </a:blip>
          <a:srcRect/>
          <a:stretch>
            <a:fillRect/>
          </a:stretch>
        </p:blipFill>
        <p:spPr bwMode="auto">
          <a:xfrm>
            <a:off x="10134600" y="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62" name="Picture 18" descr="fbiandcover"/>
          <p:cNvPicPr>
            <a:picLocks noChangeAspect="1" noChangeArrowheads="1"/>
          </p:cNvPicPr>
          <p:nvPr/>
        </p:nvPicPr>
        <p:blipFill>
          <a:blip r:embed="rId16">
            <a:extLst>
              <a:ext uri="{28A0092B-C50C-407E-A947-70E740481C1C}">
                <a14:useLocalDpi xmlns:a14="http://schemas.microsoft.com/office/drawing/2010/main" val="0"/>
              </a:ext>
            </a:extLst>
          </a:blip>
          <a:srcRect t="45833"/>
          <a:stretch>
            <a:fillRect/>
          </a:stretch>
        </p:blipFill>
        <p:spPr bwMode="auto">
          <a:xfrm>
            <a:off x="5334001" y="762000"/>
            <a:ext cx="3533775"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63" name="Picture 19" descr="4Dead.jpg (19934 bytes)"/>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495800" y="228600"/>
            <a:ext cx="5791200" cy="278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64" name="Picture 20" descr="cv051570"/>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019800" y="838200"/>
            <a:ext cx="37719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65" name="Picture 21" descr="Kent_Stat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096001" y="3124200"/>
            <a:ext cx="4162425"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66" name="Picture 22" descr="KentState1"/>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667001" y="304800"/>
            <a:ext cx="5229225"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29908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1" fill="hold"/>
                                        <p:tgtEl>
                                          <p:spTgt spid="57361"/>
                                        </p:tgtEl>
                                      </p:cBhvr>
                                    </p:cmd>
                                  </p:childTnLst>
                                </p:cTn>
                              </p:par>
                            </p:childTnLst>
                          </p:cTn>
                        </p:par>
                        <p:par>
                          <p:cTn id="7" fill="hold" nodeType="afterGroup">
                            <p:stCondLst>
                              <p:cond delay="0"/>
                            </p:stCondLst>
                            <p:childTnLst>
                              <p:par>
                                <p:cTn id="8" presetID="10" presetClass="entr" presetSubtype="0" fill="hold" nodeType="afterEffect">
                                  <p:stCondLst>
                                    <p:cond delay="0"/>
                                  </p:stCondLst>
                                  <p:childTnLst>
                                    <p:set>
                                      <p:cBhvr>
                                        <p:cTn id="9" dur="1" fill="hold">
                                          <p:stCondLst>
                                            <p:cond delay="0"/>
                                          </p:stCondLst>
                                        </p:cTn>
                                        <p:tgtEl>
                                          <p:spTgt spid="57357"/>
                                        </p:tgtEl>
                                        <p:attrNameLst>
                                          <p:attrName>style.visibility</p:attrName>
                                        </p:attrNameLst>
                                      </p:cBhvr>
                                      <p:to>
                                        <p:strVal val="visible"/>
                                      </p:to>
                                    </p:set>
                                    <p:animEffect transition="in" filter="fade">
                                      <p:cBhvr>
                                        <p:cTn id="10" dur="2000"/>
                                        <p:tgtEl>
                                          <p:spTgt spid="57357"/>
                                        </p:tgtEl>
                                      </p:cBhvr>
                                    </p:animEffect>
                                  </p:childTnLst>
                                </p:cTn>
                              </p:par>
                            </p:childTnLst>
                          </p:cTn>
                        </p:par>
                        <p:par>
                          <p:cTn id="11" fill="hold" nodeType="afterGroup">
                            <p:stCondLst>
                              <p:cond delay="2000"/>
                            </p:stCondLst>
                            <p:childTnLst>
                              <p:par>
                                <p:cTn id="12" presetID="10" presetClass="entr" presetSubtype="0" fill="hold" nodeType="afterEffect">
                                  <p:stCondLst>
                                    <p:cond delay="0"/>
                                  </p:stCondLst>
                                  <p:childTnLst>
                                    <p:set>
                                      <p:cBhvr>
                                        <p:cTn id="13" dur="1" fill="hold">
                                          <p:stCondLst>
                                            <p:cond delay="0"/>
                                          </p:stCondLst>
                                        </p:cTn>
                                        <p:tgtEl>
                                          <p:spTgt spid="57347"/>
                                        </p:tgtEl>
                                        <p:attrNameLst>
                                          <p:attrName>style.visibility</p:attrName>
                                        </p:attrNameLst>
                                      </p:cBhvr>
                                      <p:to>
                                        <p:strVal val="visible"/>
                                      </p:to>
                                    </p:set>
                                    <p:animEffect transition="in" filter="fade">
                                      <p:cBhvr>
                                        <p:cTn id="14" dur="2000"/>
                                        <p:tgtEl>
                                          <p:spTgt spid="57347"/>
                                        </p:tgtEl>
                                      </p:cBhvr>
                                    </p:animEffect>
                                  </p:childTnLst>
                                </p:cTn>
                              </p:par>
                            </p:childTnLst>
                          </p:cTn>
                        </p:par>
                        <p:par>
                          <p:cTn id="15" fill="hold" nodeType="afterGroup">
                            <p:stCondLst>
                              <p:cond delay="4000"/>
                            </p:stCondLst>
                            <p:childTnLst>
                              <p:par>
                                <p:cTn id="16" presetID="10" presetClass="entr" presetSubtype="0" fill="hold" grpId="0" nodeType="afterEffect">
                                  <p:stCondLst>
                                    <p:cond delay="0"/>
                                  </p:stCondLst>
                                  <p:childTnLst>
                                    <p:set>
                                      <p:cBhvr>
                                        <p:cTn id="17" dur="1" fill="hold">
                                          <p:stCondLst>
                                            <p:cond delay="0"/>
                                          </p:stCondLst>
                                        </p:cTn>
                                        <p:tgtEl>
                                          <p:spTgt spid="57354"/>
                                        </p:tgtEl>
                                        <p:attrNameLst>
                                          <p:attrName>style.visibility</p:attrName>
                                        </p:attrNameLst>
                                      </p:cBhvr>
                                      <p:to>
                                        <p:strVal val="visible"/>
                                      </p:to>
                                    </p:set>
                                    <p:animEffect transition="in" filter="fade">
                                      <p:cBhvr>
                                        <p:cTn id="18" dur="2000"/>
                                        <p:tgtEl>
                                          <p:spTgt spid="57354"/>
                                        </p:tgtEl>
                                      </p:cBhvr>
                                    </p:animEffect>
                                  </p:childTnLst>
                                </p:cTn>
                              </p:par>
                            </p:childTnLst>
                          </p:cTn>
                        </p:par>
                        <p:par>
                          <p:cTn id="19" fill="hold" nodeType="afterGroup">
                            <p:stCondLst>
                              <p:cond delay="6000"/>
                            </p:stCondLst>
                            <p:childTnLst>
                              <p:par>
                                <p:cTn id="20" presetID="10" presetClass="entr" presetSubtype="0" fill="hold" grpId="0" nodeType="afterEffect">
                                  <p:stCondLst>
                                    <p:cond delay="0"/>
                                  </p:stCondLst>
                                  <p:childTnLst>
                                    <p:set>
                                      <p:cBhvr>
                                        <p:cTn id="21" dur="1" fill="hold">
                                          <p:stCondLst>
                                            <p:cond delay="0"/>
                                          </p:stCondLst>
                                        </p:cTn>
                                        <p:tgtEl>
                                          <p:spTgt spid="57355"/>
                                        </p:tgtEl>
                                        <p:attrNameLst>
                                          <p:attrName>style.visibility</p:attrName>
                                        </p:attrNameLst>
                                      </p:cBhvr>
                                      <p:to>
                                        <p:strVal val="visible"/>
                                      </p:to>
                                    </p:set>
                                    <p:animEffect transition="in" filter="fade">
                                      <p:cBhvr>
                                        <p:cTn id="22" dur="2000"/>
                                        <p:tgtEl>
                                          <p:spTgt spid="57355"/>
                                        </p:tgtEl>
                                      </p:cBhvr>
                                    </p:animEffect>
                                  </p:childTnLst>
                                </p:cTn>
                              </p:par>
                            </p:childTnLst>
                          </p:cTn>
                        </p:par>
                        <p:par>
                          <p:cTn id="23" fill="hold" nodeType="afterGroup">
                            <p:stCondLst>
                              <p:cond delay="8000"/>
                            </p:stCondLst>
                            <p:childTnLst>
                              <p:par>
                                <p:cTn id="24" presetID="10" presetClass="exit" presetSubtype="0" fill="hold" nodeType="afterEffect">
                                  <p:stCondLst>
                                    <p:cond delay="0"/>
                                  </p:stCondLst>
                                  <p:childTnLst>
                                    <p:animEffect transition="out" filter="fade">
                                      <p:cBhvr>
                                        <p:cTn id="25" dur="2000"/>
                                        <p:tgtEl>
                                          <p:spTgt spid="57347"/>
                                        </p:tgtEl>
                                      </p:cBhvr>
                                    </p:animEffect>
                                    <p:set>
                                      <p:cBhvr>
                                        <p:cTn id="26" dur="1" fill="hold">
                                          <p:stCondLst>
                                            <p:cond delay="1999"/>
                                          </p:stCondLst>
                                        </p:cTn>
                                        <p:tgtEl>
                                          <p:spTgt spid="57347"/>
                                        </p:tgtEl>
                                        <p:attrNameLst>
                                          <p:attrName>style.visibility</p:attrName>
                                        </p:attrNameLst>
                                      </p:cBhvr>
                                      <p:to>
                                        <p:strVal val="hidden"/>
                                      </p:to>
                                    </p:set>
                                  </p:childTnLst>
                                </p:cTn>
                              </p:par>
                            </p:childTnLst>
                          </p:cTn>
                        </p:par>
                        <p:par>
                          <p:cTn id="27" fill="hold" nodeType="afterGroup">
                            <p:stCondLst>
                              <p:cond delay="10000"/>
                            </p:stCondLst>
                            <p:childTnLst>
                              <p:par>
                                <p:cTn id="28" presetID="10" presetClass="exit" presetSubtype="0" fill="hold" nodeType="afterEffect">
                                  <p:stCondLst>
                                    <p:cond delay="0"/>
                                  </p:stCondLst>
                                  <p:childTnLst>
                                    <p:animEffect transition="out" filter="fade">
                                      <p:cBhvr>
                                        <p:cTn id="29" dur="2000"/>
                                        <p:tgtEl>
                                          <p:spTgt spid="57357"/>
                                        </p:tgtEl>
                                      </p:cBhvr>
                                    </p:animEffect>
                                    <p:set>
                                      <p:cBhvr>
                                        <p:cTn id="30" dur="1" fill="hold">
                                          <p:stCondLst>
                                            <p:cond delay="1999"/>
                                          </p:stCondLst>
                                        </p:cTn>
                                        <p:tgtEl>
                                          <p:spTgt spid="57357"/>
                                        </p:tgtEl>
                                        <p:attrNameLst>
                                          <p:attrName>style.visibility</p:attrName>
                                        </p:attrNameLst>
                                      </p:cBhvr>
                                      <p:to>
                                        <p:strVal val="hidden"/>
                                      </p:to>
                                    </p:set>
                                  </p:childTnLst>
                                </p:cTn>
                              </p:par>
                            </p:childTnLst>
                          </p:cTn>
                        </p:par>
                        <p:par>
                          <p:cTn id="31" fill="hold" nodeType="afterGroup">
                            <p:stCondLst>
                              <p:cond delay="12000"/>
                            </p:stCondLst>
                            <p:childTnLst>
                              <p:par>
                                <p:cTn id="32" presetID="10" presetClass="exit" presetSubtype="0" fill="hold" grpId="1" nodeType="afterEffect">
                                  <p:stCondLst>
                                    <p:cond delay="0"/>
                                  </p:stCondLst>
                                  <p:childTnLst>
                                    <p:animEffect transition="out" filter="fade">
                                      <p:cBhvr>
                                        <p:cTn id="33" dur="2000"/>
                                        <p:tgtEl>
                                          <p:spTgt spid="57354"/>
                                        </p:tgtEl>
                                      </p:cBhvr>
                                    </p:animEffect>
                                    <p:set>
                                      <p:cBhvr>
                                        <p:cTn id="34" dur="1" fill="hold">
                                          <p:stCondLst>
                                            <p:cond delay="1999"/>
                                          </p:stCondLst>
                                        </p:cTn>
                                        <p:tgtEl>
                                          <p:spTgt spid="57354"/>
                                        </p:tgtEl>
                                        <p:attrNameLst>
                                          <p:attrName>style.visibility</p:attrName>
                                        </p:attrNameLst>
                                      </p:cBhvr>
                                      <p:to>
                                        <p:strVal val="hidden"/>
                                      </p:to>
                                    </p:set>
                                  </p:childTnLst>
                                </p:cTn>
                              </p:par>
                            </p:childTnLst>
                          </p:cTn>
                        </p:par>
                        <p:par>
                          <p:cTn id="35" fill="hold" nodeType="afterGroup">
                            <p:stCondLst>
                              <p:cond delay="14000"/>
                            </p:stCondLst>
                            <p:childTnLst>
                              <p:par>
                                <p:cTn id="36" presetID="10" presetClass="entr" presetSubtype="0" fill="hold" nodeType="afterEffect">
                                  <p:stCondLst>
                                    <p:cond delay="0"/>
                                  </p:stCondLst>
                                  <p:childTnLst>
                                    <p:set>
                                      <p:cBhvr>
                                        <p:cTn id="37" dur="1" fill="hold">
                                          <p:stCondLst>
                                            <p:cond delay="0"/>
                                          </p:stCondLst>
                                        </p:cTn>
                                        <p:tgtEl>
                                          <p:spTgt spid="57360"/>
                                        </p:tgtEl>
                                        <p:attrNameLst>
                                          <p:attrName>style.visibility</p:attrName>
                                        </p:attrNameLst>
                                      </p:cBhvr>
                                      <p:to>
                                        <p:strVal val="visible"/>
                                      </p:to>
                                    </p:set>
                                    <p:animEffect transition="in" filter="fade">
                                      <p:cBhvr>
                                        <p:cTn id="38" dur="3000"/>
                                        <p:tgtEl>
                                          <p:spTgt spid="57360"/>
                                        </p:tgtEl>
                                      </p:cBhvr>
                                    </p:animEffect>
                                  </p:childTnLst>
                                </p:cTn>
                              </p:par>
                            </p:childTnLst>
                          </p:cTn>
                        </p:par>
                        <p:par>
                          <p:cTn id="39" fill="hold" nodeType="afterGroup">
                            <p:stCondLst>
                              <p:cond delay="17000"/>
                            </p:stCondLst>
                            <p:childTnLst>
                              <p:par>
                                <p:cTn id="40" presetID="10" presetClass="exit" presetSubtype="0" fill="hold" nodeType="afterEffect">
                                  <p:stCondLst>
                                    <p:cond delay="0"/>
                                  </p:stCondLst>
                                  <p:childTnLst>
                                    <p:animEffect transition="out" filter="fade">
                                      <p:cBhvr>
                                        <p:cTn id="41" dur="2000"/>
                                        <p:tgtEl>
                                          <p:spTgt spid="57360"/>
                                        </p:tgtEl>
                                      </p:cBhvr>
                                    </p:animEffect>
                                    <p:set>
                                      <p:cBhvr>
                                        <p:cTn id="42" dur="1" fill="hold">
                                          <p:stCondLst>
                                            <p:cond delay="1999"/>
                                          </p:stCondLst>
                                        </p:cTn>
                                        <p:tgtEl>
                                          <p:spTgt spid="57360"/>
                                        </p:tgtEl>
                                        <p:attrNameLst>
                                          <p:attrName>style.visibility</p:attrName>
                                        </p:attrNameLst>
                                      </p:cBhvr>
                                      <p:to>
                                        <p:strVal val="hidden"/>
                                      </p:to>
                                    </p:set>
                                  </p:childTnLst>
                                </p:cTn>
                              </p:par>
                            </p:childTnLst>
                          </p:cTn>
                        </p:par>
                        <p:par>
                          <p:cTn id="43" fill="hold" nodeType="afterGroup">
                            <p:stCondLst>
                              <p:cond delay="19000"/>
                            </p:stCondLst>
                            <p:childTnLst>
                              <p:par>
                                <p:cTn id="44" presetID="10" presetClass="entr" presetSubtype="0" fill="hold" nodeType="afterEffect">
                                  <p:stCondLst>
                                    <p:cond delay="0"/>
                                  </p:stCondLst>
                                  <p:childTnLst>
                                    <p:set>
                                      <p:cBhvr>
                                        <p:cTn id="45" dur="1" fill="hold">
                                          <p:stCondLst>
                                            <p:cond delay="0"/>
                                          </p:stCondLst>
                                        </p:cTn>
                                        <p:tgtEl>
                                          <p:spTgt spid="57359"/>
                                        </p:tgtEl>
                                        <p:attrNameLst>
                                          <p:attrName>style.visibility</p:attrName>
                                        </p:attrNameLst>
                                      </p:cBhvr>
                                      <p:to>
                                        <p:strVal val="visible"/>
                                      </p:to>
                                    </p:set>
                                    <p:animEffect transition="in" filter="fade">
                                      <p:cBhvr>
                                        <p:cTn id="46" dur="3000"/>
                                        <p:tgtEl>
                                          <p:spTgt spid="57359"/>
                                        </p:tgtEl>
                                      </p:cBhvr>
                                    </p:animEffect>
                                  </p:childTnLst>
                                </p:cTn>
                              </p:par>
                            </p:childTnLst>
                          </p:cTn>
                        </p:par>
                        <p:par>
                          <p:cTn id="47" fill="hold" nodeType="afterGroup">
                            <p:stCondLst>
                              <p:cond delay="22000"/>
                            </p:stCondLst>
                            <p:childTnLst>
                              <p:par>
                                <p:cTn id="48" presetID="10" presetClass="exit" presetSubtype="0" fill="hold" nodeType="afterEffect">
                                  <p:stCondLst>
                                    <p:cond delay="0"/>
                                  </p:stCondLst>
                                  <p:childTnLst>
                                    <p:animEffect transition="out" filter="fade">
                                      <p:cBhvr>
                                        <p:cTn id="49" dur="2000"/>
                                        <p:tgtEl>
                                          <p:spTgt spid="57359"/>
                                        </p:tgtEl>
                                      </p:cBhvr>
                                    </p:animEffect>
                                    <p:set>
                                      <p:cBhvr>
                                        <p:cTn id="50" dur="1" fill="hold">
                                          <p:stCondLst>
                                            <p:cond delay="1999"/>
                                          </p:stCondLst>
                                        </p:cTn>
                                        <p:tgtEl>
                                          <p:spTgt spid="57359"/>
                                        </p:tgtEl>
                                        <p:attrNameLst>
                                          <p:attrName>style.visibility</p:attrName>
                                        </p:attrNameLst>
                                      </p:cBhvr>
                                      <p:to>
                                        <p:strVal val="hidden"/>
                                      </p:to>
                                    </p:set>
                                  </p:childTnLst>
                                </p:cTn>
                              </p:par>
                            </p:childTnLst>
                          </p:cTn>
                        </p:par>
                        <p:par>
                          <p:cTn id="51" fill="hold" nodeType="afterGroup">
                            <p:stCondLst>
                              <p:cond delay="24000"/>
                            </p:stCondLst>
                            <p:childTnLst>
                              <p:par>
                                <p:cTn id="52" presetID="10" presetClass="entr" presetSubtype="0" fill="hold" nodeType="afterEffect">
                                  <p:stCondLst>
                                    <p:cond delay="0"/>
                                  </p:stCondLst>
                                  <p:childTnLst>
                                    <p:set>
                                      <p:cBhvr>
                                        <p:cTn id="53" dur="1" fill="hold">
                                          <p:stCondLst>
                                            <p:cond delay="0"/>
                                          </p:stCondLst>
                                        </p:cTn>
                                        <p:tgtEl>
                                          <p:spTgt spid="57352"/>
                                        </p:tgtEl>
                                        <p:attrNameLst>
                                          <p:attrName>style.visibility</p:attrName>
                                        </p:attrNameLst>
                                      </p:cBhvr>
                                      <p:to>
                                        <p:strVal val="visible"/>
                                      </p:to>
                                    </p:set>
                                    <p:animEffect transition="in" filter="fade">
                                      <p:cBhvr>
                                        <p:cTn id="54" dur="3000"/>
                                        <p:tgtEl>
                                          <p:spTgt spid="57352"/>
                                        </p:tgtEl>
                                      </p:cBhvr>
                                    </p:animEffect>
                                  </p:childTnLst>
                                </p:cTn>
                              </p:par>
                            </p:childTnLst>
                          </p:cTn>
                        </p:par>
                        <p:par>
                          <p:cTn id="55" fill="hold" nodeType="afterGroup">
                            <p:stCondLst>
                              <p:cond delay="27000"/>
                            </p:stCondLst>
                            <p:childTnLst>
                              <p:par>
                                <p:cTn id="56" presetID="10" presetClass="exit" presetSubtype="0" fill="hold" nodeType="afterEffect">
                                  <p:stCondLst>
                                    <p:cond delay="0"/>
                                  </p:stCondLst>
                                  <p:childTnLst>
                                    <p:animEffect transition="out" filter="fade">
                                      <p:cBhvr>
                                        <p:cTn id="57" dur="2000"/>
                                        <p:tgtEl>
                                          <p:spTgt spid="57352"/>
                                        </p:tgtEl>
                                      </p:cBhvr>
                                    </p:animEffect>
                                    <p:set>
                                      <p:cBhvr>
                                        <p:cTn id="58" dur="1" fill="hold">
                                          <p:stCondLst>
                                            <p:cond delay="1999"/>
                                          </p:stCondLst>
                                        </p:cTn>
                                        <p:tgtEl>
                                          <p:spTgt spid="57352"/>
                                        </p:tgtEl>
                                        <p:attrNameLst>
                                          <p:attrName>style.visibility</p:attrName>
                                        </p:attrNameLst>
                                      </p:cBhvr>
                                      <p:to>
                                        <p:strVal val="hidden"/>
                                      </p:to>
                                    </p:set>
                                  </p:childTnLst>
                                </p:cTn>
                              </p:par>
                            </p:childTnLst>
                          </p:cTn>
                        </p:par>
                        <p:par>
                          <p:cTn id="59" fill="hold" nodeType="afterGroup">
                            <p:stCondLst>
                              <p:cond delay="29000"/>
                            </p:stCondLst>
                            <p:childTnLst>
                              <p:par>
                                <p:cTn id="60" presetID="10" presetClass="entr" presetSubtype="0" fill="hold" nodeType="afterEffect">
                                  <p:stCondLst>
                                    <p:cond delay="0"/>
                                  </p:stCondLst>
                                  <p:childTnLst>
                                    <p:set>
                                      <p:cBhvr>
                                        <p:cTn id="61" dur="1" fill="hold">
                                          <p:stCondLst>
                                            <p:cond delay="0"/>
                                          </p:stCondLst>
                                        </p:cTn>
                                        <p:tgtEl>
                                          <p:spTgt spid="57356"/>
                                        </p:tgtEl>
                                        <p:attrNameLst>
                                          <p:attrName>style.visibility</p:attrName>
                                        </p:attrNameLst>
                                      </p:cBhvr>
                                      <p:to>
                                        <p:strVal val="visible"/>
                                      </p:to>
                                    </p:set>
                                    <p:animEffect transition="in" filter="fade">
                                      <p:cBhvr>
                                        <p:cTn id="62" dur="3000"/>
                                        <p:tgtEl>
                                          <p:spTgt spid="57356"/>
                                        </p:tgtEl>
                                      </p:cBhvr>
                                    </p:animEffect>
                                  </p:childTnLst>
                                </p:cTn>
                              </p:par>
                            </p:childTnLst>
                          </p:cTn>
                        </p:par>
                        <p:par>
                          <p:cTn id="63" fill="hold" nodeType="afterGroup">
                            <p:stCondLst>
                              <p:cond delay="32000"/>
                            </p:stCondLst>
                            <p:childTnLst>
                              <p:par>
                                <p:cTn id="64" presetID="10" presetClass="exit" presetSubtype="0" fill="hold" nodeType="afterEffect">
                                  <p:stCondLst>
                                    <p:cond delay="0"/>
                                  </p:stCondLst>
                                  <p:childTnLst>
                                    <p:animEffect transition="out" filter="fade">
                                      <p:cBhvr>
                                        <p:cTn id="65" dur="2000"/>
                                        <p:tgtEl>
                                          <p:spTgt spid="57356"/>
                                        </p:tgtEl>
                                      </p:cBhvr>
                                    </p:animEffect>
                                    <p:set>
                                      <p:cBhvr>
                                        <p:cTn id="66" dur="1" fill="hold">
                                          <p:stCondLst>
                                            <p:cond delay="1999"/>
                                          </p:stCondLst>
                                        </p:cTn>
                                        <p:tgtEl>
                                          <p:spTgt spid="57356"/>
                                        </p:tgtEl>
                                        <p:attrNameLst>
                                          <p:attrName>style.visibility</p:attrName>
                                        </p:attrNameLst>
                                      </p:cBhvr>
                                      <p:to>
                                        <p:strVal val="hidden"/>
                                      </p:to>
                                    </p:set>
                                  </p:childTnLst>
                                </p:cTn>
                              </p:par>
                            </p:childTnLst>
                          </p:cTn>
                        </p:par>
                        <p:par>
                          <p:cTn id="67" fill="hold" nodeType="afterGroup">
                            <p:stCondLst>
                              <p:cond delay="34000"/>
                            </p:stCondLst>
                            <p:childTnLst>
                              <p:par>
                                <p:cTn id="68" presetID="10" presetClass="entr" presetSubtype="0" fill="hold" nodeType="afterEffect">
                                  <p:stCondLst>
                                    <p:cond delay="0"/>
                                  </p:stCondLst>
                                  <p:childTnLst>
                                    <p:set>
                                      <p:cBhvr>
                                        <p:cTn id="69" dur="1" fill="hold">
                                          <p:stCondLst>
                                            <p:cond delay="0"/>
                                          </p:stCondLst>
                                        </p:cTn>
                                        <p:tgtEl>
                                          <p:spTgt spid="57351"/>
                                        </p:tgtEl>
                                        <p:attrNameLst>
                                          <p:attrName>style.visibility</p:attrName>
                                        </p:attrNameLst>
                                      </p:cBhvr>
                                      <p:to>
                                        <p:strVal val="visible"/>
                                      </p:to>
                                    </p:set>
                                    <p:animEffect transition="in" filter="fade">
                                      <p:cBhvr>
                                        <p:cTn id="70" dur="3000"/>
                                        <p:tgtEl>
                                          <p:spTgt spid="57351"/>
                                        </p:tgtEl>
                                      </p:cBhvr>
                                    </p:animEffect>
                                  </p:childTnLst>
                                </p:cTn>
                              </p:par>
                            </p:childTnLst>
                          </p:cTn>
                        </p:par>
                        <p:par>
                          <p:cTn id="71" fill="hold" nodeType="afterGroup">
                            <p:stCondLst>
                              <p:cond delay="37000"/>
                            </p:stCondLst>
                            <p:childTnLst>
                              <p:par>
                                <p:cTn id="72" presetID="10" presetClass="exit" presetSubtype="0" fill="hold" nodeType="afterEffect">
                                  <p:stCondLst>
                                    <p:cond delay="0"/>
                                  </p:stCondLst>
                                  <p:childTnLst>
                                    <p:animEffect transition="out" filter="fade">
                                      <p:cBhvr>
                                        <p:cTn id="73" dur="2000"/>
                                        <p:tgtEl>
                                          <p:spTgt spid="57351"/>
                                        </p:tgtEl>
                                      </p:cBhvr>
                                    </p:animEffect>
                                    <p:set>
                                      <p:cBhvr>
                                        <p:cTn id="74" dur="1" fill="hold">
                                          <p:stCondLst>
                                            <p:cond delay="1999"/>
                                          </p:stCondLst>
                                        </p:cTn>
                                        <p:tgtEl>
                                          <p:spTgt spid="57351"/>
                                        </p:tgtEl>
                                        <p:attrNameLst>
                                          <p:attrName>style.visibility</p:attrName>
                                        </p:attrNameLst>
                                      </p:cBhvr>
                                      <p:to>
                                        <p:strVal val="hidden"/>
                                      </p:to>
                                    </p:set>
                                  </p:childTnLst>
                                </p:cTn>
                              </p:par>
                            </p:childTnLst>
                          </p:cTn>
                        </p:par>
                        <p:par>
                          <p:cTn id="75" fill="hold" nodeType="afterGroup">
                            <p:stCondLst>
                              <p:cond delay="39000"/>
                            </p:stCondLst>
                            <p:childTnLst>
                              <p:par>
                                <p:cTn id="76" presetID="10" presetClass="entr" presetSubtype="0" fill="hold" nodeType="afterEffect">
                                  <p:stCondLst>
                                    <p:cond delay="0"/>
                                  </p:stCondLst>
                                  <p:childTnLst>
                                    <p:set>
                                      <p:cBhvr>
                                        <p:cTn id="77" dur="1" fill="hold">
                                          <p:stCondLst>
                                            <p:cond delay="0"/>
                                          </p:stCondLst>
                                        </p:cTn>
                                        <p:tgtEl>
                                          <p:spTgt spid="57349"/>
                                        </p:tgtEl>
                                        <p:attrNameLst>
                                          <p:attrName>style.visibility</p:attrName>
                                        </p:attrNameLst>
                                      </p:cBhvr>
                                      <p:to>
                                        <p:strVal val="visible"/>
                                      </p:to>
                                    </p:set>
                                    <p:animEffect transition="in" filter="fade">
                                      <p:cBhvr>
                                        <p:cTn id="78" dur="3000"/>
                                        <p:tgtEl>
                                          <p:spTgt spid="57349"/>
                                        </p:tgtEl>
                                      </p:cBhvr>
                                    </p:animEffect>
                                  </p:childTnLst>
                                </p:cTn>
                              </p:par>
                            </p:childTnLst>
                          </p:cTn>
                        </p:par>
                        <p:par>
                          <p:cTn id="79" fill="hold" nodeType="afterGroup">
                            <p:stCondLst>
                              <p:cond delay="42000"/>
                            </p:stCondLst>
                            <p:childTnLst>
                              <p:par>
                                <p:cTn id="80" presetID="10" presetClass="exit" presetSubtype="0" fill="hold" nodeType="afterEffect">
                                  <p:stCondLst>
                                    <p:cond delay="0"/>
                                  </p:stCondLst>
                                  <p:childTnLst>
                                    <p:animEffect transition="out" filter="fade">
                                      <p:cBhvr>
                                        <p:cTn id="81" dur="2000"/>
                                        <p:tgtEl>
                                          <p:spTgt spid="57349"/>
                                        </p:tgtEl>
                                      </p:cBhvr>
                                    </p:animEffect>
                                    <p:set>
                                      <p:cBhvr>
                                        <p:cTn id="82" dur="1" fill="hold">
                                          <p:stCondLst>
                                            <p:cond delay="1999"/>
                                          </p:stCondLst>
                                        </p:cTn>
                                        <p:tgtEl>
                                          <p:spTgt spid="57349"/>
                                        </p:tgtEl>
                                        <p:attrNameLst>
                                          <p:attrName>style.visibility</p:attrName>
                                        </p:attrNameLst>
                                      </p:cBhvr>
                                      <p:to>
                                        <p:strVal val="hidden"/>
                                      </p:to>
                                    </p:set>
                                  </p:childTnLst>
                                </p:cTn>
                              </p:par>
                            </p:childTnLst>
                          </p:cTn>
                        </p:par>
                        <p:par>
                          <p:cTn id="83" fill="hold" nodeType="afterGroup">
                            <p:stCondLst>
                              <p:cond delay="44000"/>
                            </p:stCondLst>
                            <p:childTnLst>
                              <p:par>
                                <p:cTn id="84" presetID="10" presetClass="entr" presetSubtype="0" fill="hold" nodeType="afterEffect">
                                  <p:stCondLst>
                                    <p:cond delay="0"/>
                                  </p:stCondLst>
                                  <p:childTnLst>
                                    <p:set>
                                      <p:cBhvr>
                                        <p:cTn id="85" dur="1" fill="hold">
                                          <p:stCondLst>
                                            <p:cond delay="0"/>
                                          </p:stCondLst>
                                        </p:cTn>
                                        <p:tgtEl>
                                          <p:spTgt spid="57348"/>
                                        </p:tgtEl>
                                        <p:attrNameLst>
                                          <p:attrName>style.visibility</p:attrName>
                                        </p:attrNameLst>
                                      </p:cBhvr>
                                      <p:to>
                                        <p:strVal val="visible"/>
                                      </p:to>
                                    </p:set>
                                    <p:animEffect transition="in" filter="fade">
                                      <p:cBhvr>
                                        <p:cTn id="86" dur="3000"/>
                                        <p:tgtEl>
                                          <p:spTgt spid="57348"/>
                                        </p:tgtEl>
                                      </p:cBhvr>
                                    </p:animEffect>
                                  </p:childTnLst>
                                </p:cTn>
                              </p:par>
                            </p:childTnLst>
                          </p:cTn>
                        </p:par>
                        <p:par>
                          <p:cTn id="87" fill="hold" nodeType="afterGroup">
                            <p:stCondLst>
                              <p:cond delay="47000"/>
                            </p:stCondLst>
                            <p:childTnLst>
                              <p:par>
                                <p:cTn id="88" presetID="10" presetClass="exit" presetSubtype="0" fill="hold" nodeType="afterEffect">
                                  <p:stCondLst>
                                    <p:cond delay="0"/>
                                  </p:stCondLst>
                                  <p:childTnLst>
                                    <p:animEffect transition="out" filter="fade">
                                      <p:cBhvr>
                                        <p:cTn id="89" dur="2000"/>
                                        <p:tgtEl>
                                          <p:spTgt spid="57348"/>
                                        </p:tgtEl>
                                      </p:cBhvr>
                                    </p:animEffect>
                                    <p:set>
                                      <p:cBhvr>
                                        <p:cTn id="90" dur="1" fill="hold">
                                          <p:stCondLst>
                                            <p:cond delay="1999"/>
                                          </p:stCondLst>
                                        </p:cTn>
                                        <p:tgtEl>
                                          <p:spTgt spid="57348"/>
                                        </p:tgtEl>
                                        <p:attrNameLst>
                                          <p:attrName>style.visibility</p:attrName>
                                        </p:attrNameLst>
                                      </p:cBhvr>
                                      <p:to>
                                        <p:strVal val="hidden"/>
                                      </p:to>
                                    </p:set>
                                  </p:childTnLst>
                                </p:cTn>
                              </p:par>
                            </p:childTnLst>
                          </p:cTn>
                        </p:par>
                        <p:par>
                          <p:cTn id="91" fill="hold" nodeType="afterGroup">
                            <p:stCondLst>
                              <p:cond delay="49000"/>
                            </p:stCondLst>
                            <p:childTnLst>
                              <p:par>
                                <p:cTn id="92" presetID="10" presetClass="entr" presetSubtype="0" fill="hold" nodeType="afterEffect">
                                  <p:stCondLst>
                                    <p:cond delay="0"/>
                                  </p:stCondLst>
                                  <p:childTnLst>
                                    <p:set>
                                      <p:cBhvr>
                                        <p:cTn id="93" dur="1" fill="hold">
                                          <p:stCondLst>
                                            <p:cond delay="0"/>
                                          </p:stCondLst>
                                        </p:cTn>
                                        <p:tgtEl>
                                          <p:spTgt spid="57350"/>
                                        </p:tgtEl>
                                        <p:attrNameLst>
                                          <p:attrName>style.visibility</p:attrName>
                                        </p:attrNameLst>
                                      </p:cBhvr>
                                      <p:to>
                                        <p:strVal val="visible"/>
                                      </p:to>
                                    </p:set>
                                    <p:animEffect transition="in" filter="fade">
                                      <p:cBhvr>
                                        <p:cTn id="94" dur="3000"/>
                                        <p:tgtEl>
                                          <p:spTgt spid="57350"/>
                                        </p:tgtEl>
                                      </p:cBhvr>
                                    </p:animEffect>
                                  </p:childTnLst>
                                </p:cTn>
                              </p:par>
                            </p:childTnLst>
                          </p:cTn>
                        </p:par>
                        <p:par>
                          <p:cTn id="95" fill="hold" nodeType="afterGroup">
                            <p:stCondLst>
                              <p:cond delay="52000"/>
                            </p:stCondLst>
                            <p:childTnLst>
                              <p:par>
                                <p:cTn id="96" presetID="10" presetClass="exit" presetSubtype="0" fill="hold" nodeType="afterEffect">
                                  <p:stCondLst>
                                    <p:cond delay="0"/>
                                  </p:stCondLst>
                                  <p:childTnLst>
                                    <p:animEffect transition="out" filter="fade">
                                      <p:cBhvr>
                                        <p:cTn id="97" dur="2000"/>
                                        <p:tgtEl>
                                          <p:spTgt spid="57350"/>
                                        </p:tgtEl>
                                      </p:cBhvr>
                                    </p:animEffect>
                                    <p:set>
                                      <p:cBhvr>
                                        <p:cTn id="98" dur="1" fill="hold">
                                          <p:stCondLst>
                                            <p:cond delay="1999"/>
                                          </p:stCondLst>
                                        </p:cTn>
                                        <p:tgtEl>
                                          <p:spTgt spid="57350"/>
                                        </p:tgtEl>
                                        <p:attrNameLst>
                                          <p:attrName>style.visibility</p:attrName>
                                        </p:attrNameLst>
                                      </p:cBhvr>
                                      <p:to>
                                        <p:strVal val="hidden"/>
                                      </p:to>
                                    </p:set>
                                  </p:childTnLst>
                                </p:cTn>
                              </p:par>
                            </p:childTnLst>
                          </p:cTn>
                        </p:par>
                        <p:par>
                          <p:cTn id="99" fill="hold" nodeType="afterGroup">
                            <p:stCondLst>
                              <p:cond delay="54000"/>
                            </p:stCondLst>
                            <p:childTnLst>
                              <p:par>
                                <p:cTn id="100" presetID="10" presetClass="entr" presetSubtype="0" fill="hold" nodeType="afterEffect">
                                  <p:stCondLst>
                                    <p:cond delay="0"/>
                                  </p:stCondLst>
                                  <p:childTnLst>
                                    <p:set>
                                      <p:cBhvr>
                                        <p:cTn id="101" dur="1" fill="hold">
                                          <p:stCondLst>
                                            <p:cond delay="0"/>
                                          </p:stCondLst>
                                        </p:cTn>
                                        <p:tgtEl>
                                          <p:spTgt spid="57358"/>
                                        </p:tgtEl>
                                        <p:attrNameLst>
                                          <p:attrName>style.visibility</p:attrName>
                                        </p:attrNameLst>
                                      </p:cBhvr>
                                      <p:to>
                                        <p:strVal val="visible"/>
                                      </p:to>
                                    </p:set>
                                    <p:animEffect transition="in" filter="fade">
                                      <p:cBhvr>
                                        <p:cTn id="102" dur="3000"/>
                                        <p:tgtEl>
                                          <p:spTgt spid="57358"/>
                                        </p:tgtEl>
                                      </p:cBhvr>
                                    </p:animEffect>
                                  </p:childTnLst>
                                </p:cTn>
                              </p:par>
                            </p:childTnLst>
                          </p:cTn>
                        </p:par>
                        <p:par>
                          <p:cTn id="103" fill="hold" nodeType="afterGroup">
                            <p:stCondLst>
                              <p:cond delay="57000"/>
                            </p:stCondLst>
                            <p:childTnLst>
                              <p:par>
                                <p:cTn id="104" presetID="10" presetClass="entr" presetSubtype="0" fill="hold" nodeType="afterEffect">
                                  <p:stCondLst>
                                    <p:cond delay="0"/>
                                  </p:stCondLst>
                                  <p:childTnLst>
                                    <p:set>
                                      <p:cBhvr>
                                        <p:cTn id="105" dur="1" fill="hold">
                                          <p:stCondLst>
                                            <p:cond delay="0"/>
                                          </p:stCondLst>
                                        </p:cTn>
                                        <p:tgtEl>
                                          <p:spTgt spid="57346"/>
                                        </p:tgtEl>
                                        <p:attrNameLst>
                                          <p:attrName>style.visibility</p:attrName>
                                        </p:attrNameLst>
                                      </p:cBhvr>
                                      <p:to>
                                        <p:strVal val="visible"/>
                                      </p:to>
                                    </p:set>
                                    <p:animEffect transition="in" filter="fade">
                                      <p:cBhvr>
                                        <p:cTn id="106" dur="3000"/>
                                        <p:tgtEl>
                                          <p:spTgt spid="57346"/>
                                        </p:tgtEl>
                                      </p:cBhvr>
                                    </p:animEffect>
                                  </p:childTnLst>
                                </p:cTn>
                              </p:par>
                            </p:childTnLst>
                          </p:cTn>
                        </p:par>
                        <p:par>
                          <p:cTn id="107" fill="hold" nodeType="afterGroup">
                            <p:stCondLst>
                              <p:cond delay="60000"/>
                            </p:stCondLst>
                            <p:childTnLst>
                              <p:par>
                                <p:cTn id="108" presetID="10" presetClass="exit" presetSubtype="0" fill="hold" nodeType="afterEffect">
                                  <p:stCondLst>
                                    <p:cond delay="0"/>
                                  </p:stCondLst>
                                  <p:childTnLst>
                                    <p:animEffect transition="out" filter="fade">
                                      <p:cBhvr>
                                        <p:cTn id="109" dur="2000"/>
                                        <p:tgtEl>
                                          <p:spTgt spid="57358"/>
                                        </p:tgtEl>
                                      </p:cBhvr>
                                    </p:animEffect>
                                    <p:set>
                                      <p:cBhvr>
                                        <p:cTn id="110" dur="1" fill="hold">
                                          <p:stCondLst>
                                            <p:cond delay="1999"/>
                                          </p:stCondLst>
                                        </p:cTn>
                                        <p:tgtEl>
                                          <p:spTgt spid="57358"/>
                                        </p:tgtEl>
                                        <p:attrNameLst>
                                          <p:attrName>style.visibility</p:attrName>
                                        </p:attrNameLst>
                                      </p:cBhvr>
                                      <p:to>
                                        <p:strVal val="hidden"/>
                                      </p:to>
                                    </p:set>
                                  </p:childTnLst>
                                </p:cTn>
                              </p:par>
                            </p:childTnLst>
                          </p:cTn>
                        </p:par>
                        <p:par>
                          <p:cTn id="111" fill="hold" nodeType="afterGroup">
                            <p:stCondLst>
                              <p:cond delay="62000"/>
                            </p:stCondLst>
                            <p:childTnLst>
                              <p:par>
                                <p:cTn id="112" presetID="10" presetClass="exit" presetSubtype="0" fill="hold" nodeType="afterEffect">
                                  <p:stCondLst>
                                    <p:cond delay="0"/>
                                  </p:stCondLst>
                                  <p:childTnLst>
                                    <p:animEffect transition="out" filter="fade">
                                      <p:cBhvr>
                                        <p:cTn id="113" dur="2000"/>
                                        <p:tgtEl>
                                          <p:spTgt spid="57346"/>
                                        </p:tgtEl>
                                      </p:cBhvr>
                                    </p:animEffect>
                                    <p:set>
                                      <p:cBhvr>
                                        <p:cTn id="114" dur="1" fill="hold">
                                          <p:stCondLst>
                                            <p:cond delay="1999"/>
                                          </p:stCondLst>
                                        </p:cTn>
                                        <p:tgtEl>
                                          <p:spTgt spid="57346"/>
                                        </p:tgtEl>
                                        <p:attrNameLst>
                                          <p:attrName>style.visibility</p:attrName>
                                        </p:attrNameLst>
                                      </p:cBhvr>
                                      <p:to>
                                        <p:strVal val="hidden"/>
                                      </p:to>
                                    </p:set>
                                  </p:childTnLst>
                                </p:cTn>
                              </p:par>
                            </p:childTnLst>
                          </p:cTn>
                        </p:par>
                        <p:par>
                          <p:cTn id="115" fill="hold" nodeType="afterGroup">
                            <p:stCondLst>
                              <p:cond delay="64000"/>
                            </p:stCondLst>
                            <p:childTnLst>
                              <p:par>
                                <p:cTn id="116" presetID="10" presetClass="entr" presetSubtype="0" fill="hold" nodeType="afterEffect">
                                  <p:stCondLst>
                                    <p:cond delay="0"/>
                                  </p:stCondLst>
                                  <p:childTnLst>
                                    <p:set>
                                      <p:cBhvr>
                                        <p:cTn id="117" dur="1" fill="hold">
                                          <p:stCondLst>
                                            <p:cond delay="0"/>
                                          </p:stCondLst>
                                        </p:cTn>
                                        <p:tgtEl>
                                          <p:spTgt spid="57366"/>
                                        </p:tgtEl>
                                        <p:attrNameLst>
                                          <p:attrName>style.visibility</p:attrName>
                                        </p:attrNameLst>
                                      </p:cBhvr>
                                      <p:to>
                                        <p:strVal val="visible"/>
                                      </p:to>
                                    </p:set>
                                    <p:animEffect transition="in" filter="fade">
                                      <p:cBhvr>
                                        <p:cTn id="118" dur="3000"/>
                                        <p:tgtEl>
                                          <p:spTgt spid="57366"/>
                                        </p:tgtEl>
                                      </p:cBhvr>
                                    </p:animEffect>
                                  </p:childTnLst>
                                </p:cTn>
                              </p:par>
                            </p:childTnLst>
                          </p:cTn>
                        </p:par>
                        <p:par>
                          <p:cTn id="119" fill="hold" nodeType="afterGroup">
                            <p:stCondLst>
                              <p:cond delay="67000"/>
                            </p:stCondLst>
                            <p:childTnLst>
                              <p:par>
                                <p:cTn id="120" presetID="10" presetClass="exit" presetSubtype="0" fill="hold" nodeType="afterEffect">
                                  <p:stCondLst>
                                    <p:cond delay="0"/>
                                  </p:stCondLst>
                                  <p:childTnLst>
                                    <p:animEffect transition="out" filter="fade">
                                      <p:cBhvr>
                                        <p:cTn id="121" dur="2000"/>
                                        <p:tgtEl>
                                          <p:spTgt spid="57366"/>
                                        </p:tgtEl>
                                      </p:cBhvr>
                                    </p:animEffect>
                                    <p:set>
                                      <p:cBhvr>
                                        <p:cTn id="122" dur="1" fill="hold">
                                          <p:stCondLst>
                                            <p:cond delay="1999"/>
                                          </p:stCondLst>
                                        </p:cTn>
                                        <p:tgtEl>
                                          <p:spTgt spid="57366"/>
                                        </p:tgtEl>
                                        <p:attrNameLst>
                                          <p:attrName>style.visibility</p:attrName>
                                        </p:attrNameLst>
                                      </p:cBhvr>
                                      <p:to>
                                        <p:strVal val="hidden"/>
                                      </p:to>
                                    </p:set>
                                  </p:childTnLst>
                                </p:cTn>
                              </p:par>
                            </p:childTnLst>
                          </p:cTn>
                        </p:par>
                        <p:par>
                          <p:cTn id="123" fill="hold" nodeType="afterGroup">
                            <p:stCondLst>
                              <p:cond delay="69000"/>
                            </p:stCondLst>
                            <p:childTnLst>
                              <p:par>
                                <p:cTn id="124" presetID="10" presetClass="entr" presetSubtype="0" fill="hold" nodeType="afterEffect">
                                  <p:stCondLst>
                                    <p:cond delay="0"/>
                                  </p:stCondLst>
                                  <p:childTnLst>
                                    <p:set>
                                      <p:cBhvr>
                                        <p:cTn id="125" dur="1" fill="hold">
                                          <p:stCondLst>
                                            <p:cond delay="0"/>
                                          </p:stCondLst>
                                        </p:cTn>
                                        <p:tgtEl>
                                          <p:spTgt spid="57365"/>
                                        </p:tgtEl>
                                        <p:attrNameLst>
                                          <p:attrName>style.visibility</p:attrName>
                                        </p:attrNameLst>
                                      </p:cBhvr>
                                      <p:to>
                                        <p:strVal val="visible"/>
                                      </p:to>
                                    </p:set>
                                    <p:animEffect transition="in" filter="fade">
                                      <p:cBhvr>
                                        <p:cTn id="126" dur="3000"/>
                                        <p:tgtEl>
                                          <p:spTgt spid="57365"/>
                                        </p:tgtEl>
                                      </p:cBhvr>
                                    </p:animEffect>
                                  </p:childTnLst>
                                </p:cTn>
                              </p:par>
                            </p:childTnLst>
                          </p:cTn>
                        </p:par>
                        <p:par>
                          <p:cTn id="127" fill="hold" nodeType="afterGroup">
                            <p:stCondLst>
                              <p:cond delay="72000"/>
                            </p:stCondLst>
                            <p:childTnLst>
                              <p:par>
                                <p:cTn id="128" presetID="10" presetClass="exit" presetSubtype="0" fill="hold" nodeType="afterEffect">
                                  <p:stCondLst>
                                    <p:cond delay="0"/>
                                  </p:stCondLst>
                                  <p:childTnLst>
                                    <p:animEffect transition="out" filter="fade">
                                      <p:cBhvr>
                                        <p:cTn id="129" dur="2000"/>
                                        <p:tgtEl>
                                          <p:spTgt spid="57365"/>
                                        </p:tgtEl>
                                      </p:cBhvr>
                                    </p:animEffect>
                                    <p:set>
                                      <p:cBhvr>
                                        <p:cTn id="130" dur="1" fill="hold">
                                          <p:stCondLst>
                                            <p:cond delay="1999"/>
                                          </p:stCondLst>
                                        </p:cTn>
                                        <p:tgtEl>
                                          <p:spTgt spid="57365"/>
                                        </p:tgtEl>
                                        <p:attrNameLst>
                                          <p:attrName>style.visibility</p:attrName>
                                        </p:attrNameLst>
                                      </p:cBhvr>
                                      <p:to>
                                        <p:strVal val="hidden"/>
                                      </p:to>
                                    </p:set>
                                  </p:childTnLst>
                                </p:cTn>
                              </p:par>
                            </p:childTnLst>
                          </p:cTn>
                        </p:par>
                        <p:par>
                          <p:cTn id="131" fill="hold" nodeType="afterGroup">
                            <p:stCondLst>
                              <p:cond delay="74000"/>
                            </p:stCondLst>
                            <p:childTnLst>
                              <p:par>
                                <p:cTn id="132" presetID="10" presetClass="entr" presetSubtype="0" fill="hold" nodeType="afterEffect">
                                  <p:stCondLst>
                                    <p:cond delay="0"/>
                                  </p:stCondLst>
                                  <p:childTnLst>
                                    <p:set>
                                      <p:cBhvr>
                                        <p:cTn id="133" dur="1" fill="hold">
                                          <p:stCondLst>
                                            <p:cond delay="0"/>
                                          </p:stCondLst>
                                        </p:cTn>
                                        <p:tgtEl>
                                          <p:spTgt spid="57362"/>
                                        </p:tgtEl>
                                        <p:attrNameLst>
                                          <p:attrName>style.visibility</p:attrName>
                                        </p:attrNameLst>
                                      </p:cBhvr>
                                      <p:to>
                                        <p:strVal val="visible"/>
                                      </p:to>
                                    </p:set>
                                    <p:animEffect transition="in" filter="fade">
                                      <p:cBhvr>
                                        <p:cTn id="134" dur="3000"/>
                                        <p:tgtEl>
                                          <p:spTgt spid="57362"/>
                                        </p:tgtEl>
                                      </p:cBhvr>
                                    </p:animEffect>
                                  </p:childTnLst>
                                </p:cTn>
                              </p:par>
                            </p:childTnLst>
                          </p:cTn>
                        </p:par>
                        <p:par>
                          <p:cTn id="135" fill="hold" nodeType="afterGroup">
                            <p:stCondLst>
                              <p:cond delay="77000"/>
                            </p:stCondLst>
                            <p:childTnLst>
                              <p:par>
                                <p:cTn id="136" presetID="10" presetClass="exit" presetSubtype="0" fill="hold" nodeType="afterEffect">
                                  <p:stCondLst>
                                    <p:cond delay="0"/>
                                  </p:stCondLst>
                                  <p:childTnLst>
                                    <p:animEffect transition="out" filter="fade">
                                      <p:cBhvr>
                                        <p:cTn id="137" dur="2000"/>
                                        <p:tgtEl>
                                          <p:spTgt spid="57362"/>
                                        </p:tgtEl>
                                      </p:cBhvr>
                                    </p:animEffect>
                                    <p:set>
                                      <p:cBhvr>
                                        <p:cTn id="138" dur="1" fill="hold">
                                          <p:stCondLst>
                                            <p:cond delay="1999"/>
                                          </p:stCondLst>
                                        </p:cTn>
                                        <p:tgtEl>
                                          <p:spTgt spid="57362"/>
                                        </p:tgtEl>
                                        <p:attrNameLst>
                                          <p:attrName>style.visibility</p:attrName>
                                        </p:attrNameLst>
                                      </p:cBhvr>
                                      <p:to>
                                        <p:strVal val="hidden"/>
                                      </p:to>
                                    </p:set>
                                  </p:childTnLst>
                                </p:cTn>
                              </p:par>
                            </p:childTnLst>
                          </p:cTn>
                        </p:par>
                        <p:par>
                          <p:cTn id="139" fill="hold" nodeType="afterGroup">
                            <p:stCondLst>
                              <p:cond delay="79000"/>
                            </p:stCondLst>
                            <p:childTnLst>
                              <p:par>
                                <p:cTn id="140" presetID="10" presetClass="entr" presetSubtype="0" fill="hold" nodeType="afterEffect">
                                  <p:stCondLst>
                                    <p:cond delay="0"/>
                                  </p:stCondLst>
                                  <p:childTnLst>
                                    <p:set>
                                      <p:cBhvr>
                                        <p:cTn id="141" dur="1" fill="hold">
                                          <p:stCondLst>
                                            <p:cond delay="0"/>
                                          </p:stCondLst>
                                        </p:cTn>
                                        <p:tgtEl>
                                          <p:spTgt spid="57363"/>
                                        </p:tgtEl>
                                        <p:attrNameLst>
                                          <p:attrName>style.visibility</p:attrName>
                                        </p:attrNameLst>
                                      </p:cBhvr>
                                      <p:to>
                                        <p:strVal val="visible"/>
                                      </p:to>
                                    </p:set>
                                    <p:animEffect transition="in" filter="fade">
                                      <p:cBhvr>
                                        <p:cTn id="142" dur="3000"/>
                                        <p:tgtEl>
                                          <p:spTgt spid="57363"/>
                                        </p:tgtEl>
                                      </p:cBhvr>
                                    </p:animEffect>
                                  </p:childTnLst>
                                </p:cTn>
                              </p:par>
                            </p:childTnLst>
                          </p:cTn>
                        </p:par>
                        <p:par>
                          <p:cTn id="143" fill="hold" nodeType="afterGroup">
                            <p:stCondLst>
                              <p:cond delay="82000"/>
                            </p:stCondLst>
                            <p:childTnLst>
                              <p:par>
                                <p:cTn id="144" presetID="10" presetClass="exit" presetSubtype="0" fill="hold" nodeType="afterEffect">
                                  <p:stCondLst>
                                    <p:cond delay="0"/>
                                  </p:stCondLst>
                                  <p:childTnLst>
                                    <p:animEffect transition="out" filter="fade">
                                      <p:cBhvr>
                                        <p:cTn id="145" dur="2000"/>
                                        <p:tgtEl>
                                          <p:spTgt spid="57363"/>
                                        </p:tgtEl>
                                      </p:cBhvr>
                                    </p:animEffect>
                                    <p:set>
                                      <p:cBhvr>
                                        <p:cTn id="146" dur="1" fill="hold">
                                          <p:stCondLst>
                                            <p:cond delay="1999"/>
                                          </p:stCondLst>
                                        </p:cTn>
                                        <p:tgtEl>
                                          <p:spTgt spid="57363"/>
                                        </p:tgtEl>
                                        <p:attrNameLst>
                                          <p:attrName>style.visibility</p:attrName>
                                        </p:attrNameLst>
                                      </p:cBhvr>
                                      <p:to>
                                        <p:strVal val="hidden"/>
                                      </p:to>
                                    </p:set>
                                  </p:childTnLst>
                                </p:cTn>
                              </p:par>
                            </p:childTnLst>
                          </p:cTn>
                        </p:par>
                        <p:par>
                          <p:cTn id="147" fill="hold" nodeType="afterGroup">
                            <p:stCondLst>
                              <p:cond delay="84000"/>
                            </p:stCondLst>
                            <p:childTnLst>
                              <p:par>
                                <p:cTn id="148" presetID="10" presetClass="entr" presetSubtype="0" fill="hold" nodeType="afterEffect">
                                  <p:stCondLst>
                                    <p:cond delay="0"/>
                                  </p:stCondLst>
                                  <p:childTnLst>
                                    <p:set>
                                      <p:cBhvr>
                                        <p:cTn id="149" dur="1" fill="hold">
                                          <p:stCondLst>
                                            <p:cond delay="0"/>
                                          </p:stCondLst>
                                        </p:cTn>
                                        <p:tgtEl>
                                          <p:spTgt spid="57364"/>
                                        </p:tgtEl>
                                        <p:attrNameLst>
                                          <p:attrName>style.visibility</p:attrName>
                                        </p:attrNameLst>
                                      </p:cBhvr>
                                      <p:to>
                                        <p:strVal val="visible"/>
                                      </p:to>
                                    </p:set>
                                    <p:animEffect transition="in" filter="fade">
                                      <p:cBhvr>
                                        <p:cTn id="150" dur="3000"/>
                                        <p:tgtEl>
                                          <p:spTgt spid="57364"/>
                                        </p:tgtEl>
                                      </p:cBhvr>
                                    </p:animEffect>
                                  </p:childTnLst>
                                </p:cTn>
                              </p:par>
                            </p:childTnLst>
                          </p:cTn>
                        </p:par>
                        <p:par>
                          <p:cTn id="151" fill="hold" nodeType="afterGroup">
                            <p:stCondLst>
                              <p:cond delay="87000"/>
                            </p:stCondLst>
                            <p:childTnLst>
                              <p:par>
                                <p:cTn id="152" presetID="10" presetClass="exit" presetSubtype="0" fill="hold" nodeType="afterEffect">
                                  <p:stCondLst>
                                    <p:cond delay="0"/>
                                  </p:stCondLst>
                                  <p:childTnLst>
                                    <p:animEffect transition="out" filter="fade">
                                      <p:cBhvr>
                                        <p:cTn id="153" dur="2000"/>
                                        <p:tgtEl>
                                          <p:spTgt spid="57364"/>
                                        </p:tgtEl>
                                      </p:cBhvr>
                                    </p:animEffect>
                                    <p:set>
                                      <p:cBhvr>
                                        <p:cTn id="154" dur="1" fill="hold">
                                          <p:stCondLst>
                                            <p:cond delay="1999"/>
                                          </p:stCondLst>
                                        </p:cTn>
                                        <p:tgtEl>
                                          <p:spTgt spid="57364"/>
                                        </p:tgtEl>
                                        <p:attrNameLst>
                                          <p:attrName>style.visibility</p:attrName>
                                        </p:attrNameLst>
                                      </p:cBhvr>
                                      <p:to>
                                        <p:strVal val="hidden"/>
                                      </p:to>
                                    </p:set>
                                  </p:childTnLst>
                                </p:cTn>
                              </p:par>
                            </p:childTnLst>
                          </p:cTn>
                        </p:par>
                        <p:par>
                          <p:cTn id="155" fill="hold" nodeType="afterGroup">
                            <p:stCondLst>
                              <p:cond delay="89000"/>
                            </p:stCondLst>
                            <p:childTnLst>
                              <p:par>
                                <p:cTn id="156" presetID="51" presetClass="entr" presetSubtype="0" fill="hold" nodeType="afterEffect">
                                  <p:stCondLst>
                                    <p:cond delay="0"/>
                                  </p:stCondLst>
                                  <p:childTnLst>
                                    <p:set>
                                      <p:cBhvr>
                                        <p:cTn id="157" dur="1" fill="hold">
                                          <p:stCondLst>
                                            <p:cond delay="0"/>
                                          </p:stCondLst>
                                        </p:cTn>
                                        <p:tgtEl>
                                          <p:spTgt spid="57353"/>
                                        </p:tgtEl>
                                        <p:attrNameLst>
                                          <p:attrName>style.visibility</p:attrName>
                                        </p:attrNameLst>
                                      </p:cBhvr>
                                      <p:to>
                                        <p:strVal val="visible"/>
                                      </p:to>
                                    </p:set>
                                    <p:animEffect transition="in" filter="fade">
                                      <p:cBhvr>
                                        <p:cTn id="158" dur="1155" decel="100000"/>
                                        <p:tgtEl>
                                          <p:spTgt spid="57353"/>
                                        </p:tgtEl>
                                      </p:cBhvr>
                                    </p:animEffect>
                                    <p:animScale>
                                      <p:cBhvr>
                                        <p:cTn id="159" dur="1155" decel="100000"/>
                                        <p:tgtEl>
                                          <p:spTgt spid="57353"/>
                                        </p:tgtEl>
                                      </p:cBhvr>
                                      <p:from x="10000" y="10000"/>
                                      <p:to x="200000" y="450000"/>
                                    </p:animScale>
                                    <p:animScale>
                                      <p:cBhvr>
                                        <p:cTn id="160" dur="1845" accel="100000" fill="hold">
                                          <p:stCondLst>
                                            <p:cond delay="1155"/>
                                          </p:stCondLst>
                                        </p:cTn>
                                        <p:tgtEl>
                                          <p:spTgt spid="57353"/>
                                        </p:tgtEl>
                                      </p:cBhvr>
                                      <p:from x="200000" y="450000"/>
                                      <p:to x="100000" y="100000"/>
                                    </p:animScale>
                                    <p:set>
                                      <p:cBhvr>
                                        <p:cTn id="161" dur="1155" fill="hold"/>
                                        <p:tgtEl>
                                          <p:spTgt spid="57353"/>
                                        </p:tgtEl>
                                        <p:attrNameLst>
                                          <p:attrName>ppt_x</p:attrName>
                                        </p:attrNameLst>
                                      </p:cBhvr>
                                      <p:to>
                                        <p:strVal val="(0.5)"/>
                                      </p:to>
                                    </p:set>
                                    <p:anim from="(0.5)" to="(#ppt_x)" calcmode="lin" valueType="num">
                                      <p:cBhvr>
                                        <p:cTn id="162" dur="1845" accel="100000" fill="hold">
                                          <p:stCondLst>
                                            <p:cond delay="1155"/>
                                          </p:stCondLst>
                                        </p:cTn>
                                        <p:tgtEl>
                                          <p:spTgt spid="57353"/>
                                        </p:tgtEl>
                                        <p:attrNameLst>
                                          <p:attrName>ppt_x</p:attrName>
                                        </p:attrNameLst>
                                      </p:cBhvr>
                                    </p:anim>
                                    <p:set>
                                      <p:cBhvr>
                                        <p:cTn id="163" dur="1155" fill="hold"/>
                                        <p:tgtEl>
                                          <p:spTgt spid="57353"/>
                                        </p:tgtEl>
                                        <p:attrNameLst>
                                          <p:attrName>ppt_y</p:attrName>
                                        </p:attrNameLst>
                                      </p:cBhvr>
                                      <p:to>
                                        <p:strVal val="(#ppt_y+0.4)"/>
                                      </p:to>
                                    </p:set>
                                    <p:anim from="(#ppt_y+0.4)" to="(#ppt_y)" calcmode="lin" valueType="num">
                                      <p:cBhvr>
                                        <p:cTn id="164" dur="1845" accel="100000" fill="hold">
                                          <p:stCondLst>
                                            <p:cond delay="1155"/>
                                          </p:stCondLst>
                                        </p:cTn>
                                        <p:tgtEl>
                                          <p:spTgt spid="57353"/>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audio>
              <p:cMediaNode>
                <p:cTn id="165" repeatCount="indefinite" fill="hold" display="0">
                  <p:stCondLst>
                    <p:cond delay="indefinite"/>
                  </p:stCondLst>
                  <p:endCondLst>
                    <p:cond evt="onPrev" delay="0">
                      <p:tgtEl>
                        <p:sldTgt/>
                      </p:tgtEl>
                    </p:cond>
                    <p:cond evt="onStopAudio" delay="0">
                      <p:tgtEl>
                        <p:sldTgt/>
                      </p:tgtEl>
                    </p:cond>
                  </p:endCondLst>
                </p:cTn>
                <p:tgtEl>
                  <p:spTgt spid="57361"/>
                </p:tgtEl>
              </p:cMediaNode>
            </p:audio>
          </p:childTnLst>
        </p:cTn>
      </p:par>
    </p:tnLst>
    <p:bldLst>
      <p:bldP spid="57354" grpId="0"/>
      <p:bldP spid="57354" grpId="1"/>
      <p:bldP spid="5735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1026" descr="Kent%20Sta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2895600"/>
            <a:ext cx="64770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3" name="Picture 1027" descr="Kent Sta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
            <a:ext cx="5334000" cy="372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Rectangle 1028"/>
          <p:cNvSpPr>
            <a:spLocks noChangeArrowheads="1"/>
          </p:cNvSpPr>
          <p:nvPr/>
        </p:nvSpPr>
        <p:spPr bwMode="auto">
          <a:xfrm>
            <a:off x="7162800" y="76200"/>
            <a:ext cx="3124200" cy="265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fontAlgn="base" hangingPunct="1">
              <a:spcBef>
                <a:spcPct val="0"/>
              </a:spcBef>
              <a:spcAft>
                <a:spcPct val="0"/>
              </a:spcAft>
            </a:pPr>
            <a:r>
              <a:rPr lang="en-US" altLang="en-US" sz="2800" b="1">
                <a:solidFill>
                  <a:srgbClr val="FFFFFF"/>
                </a:solidFill>
              </a:rPr>
              <a:t>After some commotion, the guardsmen opened fire, killing </a:t>
            </a:r>
            <a:r>
              <a:rPr lang="en-US" altLang="en-US" sz="2800" b="1" u="sng">
                <a:solidFill>
                  <a:srgbClr val="FFFFFF"/>
                </a:solidFill>
              </a:rPr>
              <a:t>four</a:t>
            </a:r>
            <a:r>
              <a:rPr lang="en-US" altLang="en-US" sz="2800" b="1">
                <a:solidFill>
                  <a:srgbClr val="FFFFFF"/>
                </a:solidFill>
              </a:rPr>
              <a:t> students and injuring nine.</a:t>
            </a:r>
          </a:p>
        </p:txBody>
      </p:sp>
    </p:spTree>
    <p:extLst>
      <p:ext uri="{BB962C8B-B14F-4D97-AF65-F5344CB8AC3E}">
        <p14:creationId xmlns:p14="http://schemas.microsoft.com/office/powerpoint/2010/main" val="314064054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4"/>
          <p:cNvSpPr>
            <a:spLocks noChangeArrowheads="1"/>
          </p:cNvSpPr>
          <p:nvPr/>
        </p:nvSpPr>
        <p:spPr bwMode="auto">
          <a:xfrm>
            <a:off x="1981200" y="0"/>
            <a:ext cx="7772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fontAlgn="base" hangingPunct="1">
              <a:spcBef>
                <a:spcPct val="0"/>
              </a:spcBef>
              <a:spcAft>
                <a:spcPct val="0"/>
              </a:spcAft>
            </a:pPr>
            <a:r>
              <a:rPr lang="en-US" altLang="en-US" sz="4400" b="1">
                <a:solidFill>
                  <a:srgbClr val="FFFF00"/>
                </a:solidFill>
                <a:cs typeface="Times New Roman" panose="02020603050405020304" pitchFamily="18" charset="0"/>
              </a:rPr>
              <a:t>The </a:t>
            </a:r>
            <a:r>
              <a:rPr lang="en-US" altLang="en-US" sz="4400" b="1" u="sng">
                <a:solidFill>
                  <a:srgbClr val="FFFF00"/>
                </a:solidFill>
                <a:cs typeface="Times New Roman" panose="02020603050405020304" pitchFamily="18" charset="0"/>
              </a:rPr>
              <a:t>Christmas</a:t>
            </a:r>
            <a:r>
              <a:rPr lang="en-US" altLang="en-US" sz="4400" b="1">
                <a:solidFill>
                  <a:srgbClr val="FFFF00"/>
                </a:solidFill>
                <a:cs typeface="Times New Roman" panose="02020603050405020304" pitchFamily="18" charset="0"/>
              </a:rPr>
              <a:t> Bombing</a:t>
            </a:r>
            <a:r>
              <a:rPr lang="en-US" altLang="en-US" sz="4400">
                <a:solidFill>
                  <a:srgbClr val="FFFF00"/>
                </a:solidFill>
                <a:cs typeface="Times New Roman" panose="02020603050405020304" pitchFamily="18" charset="0"/>
              </a:rPr>
              <a:t> </a:t>
            </a:r>
          </a:p>
        </p:txBody>
      </p:sp>
      <p:sp>
        <p:nvSpPr>
          <p:cNvPr id="36867" name="Rectangle 5"/>
          <p:cNvSpPr>
            <a:spLocks noChangeArrowheads="1"/>
          </p:cNvSpPr>
          <p:nvPr/>
        </p:nvSpPr>
        <p:spPr bwMode="auto">
          <a:xfrm>
            <a:off x="1905000" y="836614"/>
            <a:ext cx="8077200" cy="1373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fontAlgn="base" hangingPunct="1">
              <a:spcBef>
                <a:spcPct val="0"/>
              </a:spcBef>
              <a:spcAft>
                <a:spcPct val="0"/>
              </a:spcAft>
            </a:pPr>
            <a:r>
              <a:rPr lang="en-US" altLang="en-US" sz="2800" b="1">
                <a:solidFill>
                  <a:srgbClr val="FFFFFF"/>
                </a:solidFill>
              </a:rPr>
              <a:t>In order to force North Vietnam to make concessions at the peace talks, Nixon orders massive bombings of Hanoi and Haiphong.</a:t>
            </a:r>
          </a:p>
        </p:txBody>
      </p:sp>
      <p:pic>
        <p:nvPicPr>
          <p:cNvPr id="36868" name="Picture 7" descr="kim_phu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2287588"/>
            <a:ext cx="5943600" cy="441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463667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ChangeArrowheads="1"/>
          </p:cNvSpPr>
          <p:nvPr/>
        </p:nvSpPr>
        <p:spPr bwMode="auto">
          <a:xfrm>
            <a:off x="1524000" y="3041651"/>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IE" altLang="en-US">
              <a:solidFill>
                <a:srgbClr val="000000"/>
              </a:solidFill>
            </a:endParaRPr>
          </a:p>
        </p:txBody>
      </p:sp>
      <p:sp>
        <p:nvSpPr>
          <p:cNvPr id="37891" name="Rectangle 7"/>
          <p:cNvSpPr>
            <a:spLocks noChangeArrowheads="1"/>
          </p:cNvSpPr>
          <p:nvPr/>
        </p:nvSpPr>
        <p:spPr bwMode="auto">
          <a:xfrm>
            <a:off x="1981200" y="0"/>
            <a:ext cx="7772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fontAlgn="base" hangingPunct="1">
              <a:spcBef>
                <a:spcPct val="0"/>
              </a:spcBef>
              <a:spcAft>
                <a:spcPct val="0"/>
              </a:spcAft>
            </a:pPr>
            <a:r>
              <a:rPr lang="en-US" altLang="en-US" sz="4400" b="1" u="sng">
                <a:solidFill>
                  <a:srgbClr val="FFFF00"/>
                </a:solidFill>
                <a:cs typeface="Times New Roman" panose="02020603050405020304" pitchFamily="18" charset="0"/>
              </a:rPr>
              <a:t>Paris Peace Accords</a:t>
            </a:r>
            <a:r>
              <a:rPr lang="en-US" altLang="en-US" sz="4400">
                <a:solidFill>
                  <a:srgbClr val="FFFF00"/>
                </a:solidFill>
                <a:cs typeface="Times New Roman" panose="02020603050405020304" pitchFamily="18" charset="0"/>
              </a:rPr>
              <a:t> </a:t>
            </a:r>
          </a:p>
        </p:txBody>
      </p:sp>
      <p:sp>
        <p:nvSpPr>
          <p:cNvPr id="37892" name="Text Box 10"/>
          <p:cNvSpPr txBox="1">
            <a:spLocks noChangeArrowheads="1"/>
          </p:cNvSpPr>
          <p:nvPr/>
        </p:nvSpPr>
        <p:spPr bwMode="auto">
          <a:xfrm>
            <a:off x="1752600" y="760414"/>
            <a:ext cx="8686800" cy="1373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fontAlgn="base" hangingPunct="1">
              <a:spcBef>
                <a:spcPct val="0"/>
              </a:spcBef>
              <a:spcAft>
                <a:spcPct val="0"/>
              </a:spcAft>
            </a:pPr>
            <a:r>
              <a:rPr lang="en-US" altLang="en-US" sz="2800">
                <a:solidFill>
                  <a:srgbClr val="FFFFFF"/>
                </a:solidFill>
              </a:rPr>
              <a:t>After years of stalled talks, a cease-fire was finally signed on January 27, 1973 by the United States, North Vietnam, and South Vietnam.   Its provisions were:</a:t>
            </a:r>
            <a:endParaRPr lang="en-US" altLang="en-US">
              <a:solidFill>
                <a:srgbClr val="FFFFFF"/>
              </a:solidFill>
            </a:endParaRPr>
          </a:p>
        </p:txBody>
      </p:sp>
      <p:grpSp>
        <p:nvGrpSpPr>
          <p:cNvPr id="48142" name="Group 14"/>
          <p:cNvGrpSpPr>
            <a:grpSpLocks/>
          </p:cNvGrpSpPr>
          <p:nvPr/>
        </p:nvGrpSpPr>
        <p:grpSpPr bwMode="auto">
          <a:xfrm>
            <a:off x="1828800" y="2438401"/>
            <a:ext cx="8610600" cy="3927475"/>
            <a:chOff x="192" y="1536"/>
            <a:chExt cx="5424" cy="2474"/>
          </a:xfrm>
        </p:grpSpPr>
        <p:pic>
          <p:nvPicPr>
            <p:cNvPr id="37894" name="Picture 12" descr="parispeacetrea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2" y="1536"/>
              <a:ext cx="1584" cy="1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5" name="Rectangle 13"/>
            <p:cNvSpPr>
              <a:spLocks noChangeArrowheads="1"/>
            </p:cNvSpPr>
            <p:nvPr/>
          </p:nvSpPr>
          <p:spPr bwMode="auto">
            <a:xfrm>
              <a:off x="192" y="1587"/>
              <a:ext cx="5040" cy="2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50000"/>
                </a:spcBef>
                <a:spcAft>
                  <a:spcPct val="0"/>
                </a:spcAft>
                <a:buFontTx/>
                <a:buChar char="•"/>
              </a:pPr>
              <a:r>
                <a:rPr lang="en-US" altLang="en-US" b="1">
                  <a:solidFill>
                    <a:srgbClr val="FFFFFF"/>
                  </a:solidFill>
                  <a:cs typeface="Times New Roman" panose="02020603050405020304" pitchFamily="18" charset="0"/>
                </a:rPr>
                <a:t>Cease-fire in-place and troop withdrawal</a:t>
              </a:r>
            </a:p>
            <a:p>
              <a:pPr eaLnBrk="1" fontAlgn="base" hangingPunct="1">
                <a:spcBef>
                  <a:spcPct val="50000"/>
                </a:spcBef>
                <a:spcAft>
                  <a:spcPct val="0"/>
                </a:spcAft>
                <a:buFontTx/>
                <a:buChar char="•"/>
              </a:pPr>
              <a:r>
                <a:rPr lang="en-US" altLang="en-US" b="1">
                  <a:solidFill>
                    <a:srgbClr val="FFFFFF"/>
                  </a:solidFill>
                  <a:cs typeface="Times New Roman" panose="02020603050405020304" pitchFamily="18" charset="0"/>
                </a:rPr>
                <a:t> All parties committed to no further acts                                  of force on ground, in the air, and on the sea.</a:t>
              </a:r>
            </a:p>
            <a:p>
              <a:pPr eaLnBrk="1" fontAlgn="base" hangingPunct="1">
                <a:spcBef>
                  <a:spcPct val="50000"/>
                </a:spcBef>
                <a:spcAft>
                  <a:spcPct val="0"/>
                </a:spcAft>
                <a:buFontTx/>
                <a:buChar char="•"/>
              </a:pPr>
              <a:r>
                <a:rPr lang="en-US" altLang="en-US">
                  <a:solidFill>
                    <a:srgbClr val="FFFFFF"/>
                  </a:solidFill>
                  <a:cs typeface="Times New Roman" panose="02020603050405020304" pitchFamily="18" charset="0"/>
                </a:rPr>
                <a:t> </a:t>
              </a:r>
              <a:r>
                <a:rPr lang="en-US" altLang="en-US" b="1">
                  <a:solidFill>
                    <a:srgbClr val="FFFFFF"/>
                  </a:solidFill>
                  <a:cs typeface="Times New Roman" panose="02020603050405020304" pitchFamily="18" charset="0"/>
                </a:rPr>
                <a:t>Return of all captured military personnel                           and foreign civilians within 60 day period</a:t>
              </a:r>
              <a:endParaRPr lang="en-US" altLang="en-US">
                <a:solidFill>
                  <a:srgbClr val="FFFFFF"/>
                </a:solidFill>
                <a:cs typeface="Times New Roman" panose="02020603050405020304" pitchFamily="18" charset="0"/>
              </a:endParaRPr>
            </a:p>
            <a:p>
              <a:pPr eaLnBrk="1" fontAlgn="base" hangingPunct="1">
                <a:spcBef>
                  <a:spcPct val="50000"/>
                </a:spcBef>
                <a:spcAft>
                  <a:spcPct val="0"/>
                </a:spcAft>
                <a:buFontTx/>
                <a:buChar char="•"/>
              </a:pPr>
              <a:r>
                <a:rPr lang="en-US" altLang="en-US">
                  <a:solidFill>
                    <a:srgbClr val="FFFFFF"/>
                  </a:solidFill>
                  <a:cs typeface="Times New Roman" panose="02020603050405020304" pitchFamily="18" charset="0"/>
                </a:rPr>
                <a:t> </a:t>
              </a:r>
              <a:r>
                <a:rPr lang="en-US" altLang="en-US" b="1">
                  <a:solidFill>
                    <a:srgbClr val="FFFFFF"/>
                  </a:solidFill>
                  <a:cs typeface="Times New Roman" panose="02020603050405020304" pitchFamily="18" charset="0"/>
                </a:rPr>
                <a:t>Exercise of South Vietnam's right of </a:t>
              </a:r>
              <a:r>
                <a:rPr lang="en-US" altLang="en-US" b="1" u="sng">
                  <a:solidFill>
                    <a:srgbClr val="FFFFFF"/>
                  </a:solidFill>
                  <a:cs typeface="Times New Roman" panose="02020603050405020304" pitchFamily="18" charset="0"/>
                </a:rPr>
                <a:t>self-determination</a:t>
              </a:r>
              <a:r>
                <a:rPr lang="en-US" altLang="en-US">
                  <a:solidFill>
                    <a:srgbClr val="FFFFFF"/>
                  </a:solidFill>
                  <a:cs typeface="Times New Roman" panose="02020603050405020304" pitchFamily="18" charset="0"/>
                </a:rPr>
                <a:t> </a:t>
              </a:r>
            </a:p>
            <a:p>
              <a:pPr eaLnBrk="1" fontAlgn="base" hangingPunct="1">
                <a:spcBef>
                  <a:spcPct val="50000"/>
                </a:spcBef>
                <a:spcAft>
                  <a:spcPct val="0"/>
                </a:spcAft>
                <a:buFontTx/>
                <a:buChar char="•"/>
              </a:pPr>
              <a:r>
                <a:rPr lang="en-US" altLang="en-US">
                  <a:solidFill>
                    <a:srgbClr val="FFFFFF"/>
                  </a:solidFill>
                  <a:cs typeface="Times New Roman" panose="02020603050405020304" pitchFamily="18" charset="0"/>
                </a:rPr>
                <a:t> </a:t>
              </a:r>
              <a:r>
                <a:rPr lang="en-US" altLang="en-US" b="1">
                  <a:solidFill>
                    <a:srgbClr val="FFFFFF"/>
                  </a:solidFill>
                  <a:cs typeface="Times New Roman" panose="02020603050405020304" pitchFamily="18" charset="0"/>
                </a:rPr>
                <a:t>North and South Vietnam to begin peaceful negotiations on establishing normal relations and</a:t>
              </a:r>
              <a:r>
                <a:rPr lang="en-US" altLang="en-US" sz="2800" b="1">
                  <a:solidFill>
                    <a:srgbClr val="FFFFFF"/>
                  </a:solidFill>
                  <a:cs typeface="Times New Roman" panose="02020603050405020304" pitchFamily="18" charset="0"/>
                </a:rPr>
                <a:t> </a:t>
              </a:r>
              <a:r>
                <a:rPr lang="en-US" altLang="en-US" b="1">
                  <a:solidFill>
                    <a:srgbClr val="FFFFFF"/>
                  </a:solidFill>
                  <a:cs typeface="Times New Roman" panose="02020603050405020304" pitchFamily="18" charset="0"/>
                </a:rPr>
                <a:t>reunification.</a:t>
              </a:r>
              <a:r>
                <a:rPr lang="en-US" altLang="en-US">
                  <a:solidFill>
                    <a:srgbClr val="FFFFFF"/>
                  </a:solidFill>
                </a:rPr>
                <a:t> </a:t>
              </a:r>
            </a:p>
          </p:txBody>
        </p:sp>
      </p:grpSp>
    </p:spTree>
    <p:extLst>
      <p:ext uri="{BB962C8B-B14F-4D97-AF65-F5344CB8AC3E}">
        <p14:creationId xmlns:p14="http://schemas.microsoft.com/office/powerpoint/2010/main" val="24562859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48142"/>
                                        </p:tgtEl>
                                        <p:attrNameLst>
                                          <p:attrName>style.visibility</p:attrName>
                                        </p:attrNameLst>
                                      </p:cBhvr>
                                      <p:to>
                                        <p:strVal val="visible"/>
                                      </p:to>
                                    </p:set>
                                    <p:anim calcmode="lin" valueType="num">
                                      <p:cBhvr additive="base">
                                        <p:cTn id="7" dur="500" fill="hold"/>
                                        <p:tgtEl>
                                          <p:spTgt spid="48142"/>
                                        </p:tgtEl>
                                        <p:attrNameLst>
                                          <p:attrName>ppt_x</p:attrName>
                                        </p:attrNameLst>
                                      </p:cBhvr>
                                      <p:tavLst>
                                        <p:tav tm="0">
                                          <p:val>
                                            <p:strVal val="0-#ppt_w/2"/>
                                          </p:val>
                                        </p:tav>
                                        <p:tav tm="100000">
                                          <p:val>
                                            <p:strVal val="#ppt_x"/>
                                          </p:val>
                                        </p:tav>
                                      </p:tavLst>
                                    </p:anim>
                                    <p:anim calcmode="lin" valueType="num">
                                      <p:cBhvr additive="base">
                                        <p:cTn id="8" dur="500" fill="hold"/>
                                        <p:tgtEl>
                                          <p:spTgt spid="48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Group 2"/>
          <p:cNvGrpSpPr>
            <a:grpSpLocks/>
          </p:cNvGrpSpPr>
          <p:nvPr/>
        </p:nvGrpSpPr>
        <p:grpSpPr bwMode="auto">
          <a:xfrm>
            <a:off x="1600200" y="152400"/>
            <a:ext cx="5410200" cy="6553200"/>
            <a:chOff x="1152" y="720"/>
            <a:chExt cx="9875" cy="14544"/>
          </a:xfrm>
        </p:grpSpPr>
        <p:pic>
          <p:nvPicPr>
            <p:cNvPr id="410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2" y="720"/>
              <a:ext cx="9875" cy="14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WordArt 4"/>
            <p:cNvSpPr>
              <a:spLocks noChangeArrowheads="1" noChangeShapeType="1" noTextEdit="1"/>
            </p:cNvSpPr>
            <p:nvPr/>
          </p:nvSpPr>
          <p:spPr bwMode="auto">
            <a:xfrm>
              <a:off x="2592" y="4032"/>
              <a:ext cx="1008" cy="468"/>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en-US" sz="3600" kern="10">
                  <a:ln w="19050">
                    <a:solidFill>
                      <a:srgbClr val="000000"/>
                    </a:solidFill>
                    <a:round/>
                    <a:headEnd/>
                    <a:tailEnd/>
                  </a:ln>
                  <a:solidFill>
                    <a:srgbClr val="FF0000"/>
                  </a:solidFill>
                  <a:effectLst>
                    <a:outerShdw dist="35921" dir="2700000" algn="ctr" rotWithShape="0">
                      <a:srgbClr val="990000"/>
                    </a:outerShdw>
                  </a:effectLst>
                  <a:latin typeface="Impact" panose="020B0806030902050204" pitchFamily="34" charset="0"/>
                </a:rPr>
                <a:t>Laos</a:t>
              </a:r>
            </a:p>
          </p:txBody>
        </p:sp>
        <p:sp>
          <p:nvSpPr>
            <p:cNvPr id="4103" name="WordArt 5"/>
            <p:cNvSpPr>
              <a:spLocks noChangeArrowheads="1" noChangeShapeType="1" noTextEdit="1"/>
            </p:cNvSpPr>
            <p:nvPr/>
          </p:nvSpPr>
          <p:spPr bwMode="auto">
            <a:xfrm>
              <a:off x="4464" y="10656"/>
              <a:ext cx="2097" cy="505"/>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en-US" sz="3600" kern="10">
                  <a:ln w="19050">
                    <a:solidFill>
                      <a:srgbClr val="000000"/>
                    </a:solidFill>
                    <a:round/>
                    <a:headEnd/>
                    <a:tailEnd/>
                  </a:ln>
                  <a:solidFill>
                    <a:srgbClr val="FF0000"/>
                  </a:solidFill>
                  <a:effectLst>
                    <a:outerShdw dist="35921" dir="2700000" algn="ctr" rotWithShape="0">
                      <a:srgbClr val="990000"/>
                    </a:outerShdw>
                  </a:effectLst>
                  <a:latin typeface="Impact" panose="020B0806030902050204" pitchFamily="34" charset="0"/>
                </a:rPr>
                <a:t>Cambodia</a:t>
              </a:r>
            </a:p>
          </p:txBody>
        </p:sp>
        <p:sp>
          <p:nvSpPr>
            <p:cNvPr id="4104" name="WordArt 6"/>
            <p:cNvSpPr>
              <a:spLocks noChangeArrowheads="1" noChangeShapeType="1" noTextEdit="1"/>
            </p:cNvSpPr>
            <p:nvPr/>
          </p:nvSpPr>
          <p:spPr bwMode="auto">
            <a:xfrm>
              <a:off x="2304" y="7056"/>
              <a:ext cx="1736" cy="556"/>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en-US" sz="3600" kern="10">
                  <a:ln w="19050">
                    <a:solidFill>
                      <a:srgbClr val="000000"/>
                    </a:solidFill>
                    <a:round/>
                    <a:headEnd/>
                    <a:tailEnd/>
                  </a:ln>
                  <a:solidFill>
                    <a:srgbClr val="FF0000"/>
                  </a:solidFill>
                  <a:effectLst>
                    <a:outerShdw dist="35921" dir="2700000" algn="ctr" rotWithShape="0">
                      <a:srgbClr val="990000"/>
                    </a:outerShdw>
                  </a:effectLst>
                  <a:latin typeface="Impact" panose="020B0806030902050204" pitchFamily="34" charset="0"/>
                </a:rPr>
                <a:t>Thailand</a:t>
              </a:r>
            </a:p>
          </p:txBody>
        </p:sp>
        <p:sp>
          <p:nvSpPr>
            <p:cNvPr id="4105" name="WordArt 7"/>
            <p:cNvSpPr>
              <a:spLocks noChangeArrowheads="1" noChangeShapeType="1" noTextEdit="1"/>
            </p:cNvSpPr>
            <p:nvPr/>
          </p:nvSpPr>
          <p:spPr bwMode="auto">
            <a:xfrm>
              <a:off x="6768" y="4176"/>
              <a:ext cx="1728" cy="988"/>
            </a:xfrm>
            <a:prstGeom prst="rect">
              <a:avLst/>
            </a:prstGeom>
          </p:spPr>
          <p:txBody>
            <a:bodyPr wrap="none" fromWordArt="1">
              <a:prstTxWarp prst="textPlain">
                <a:avLst>
                  <a:gd name="adj" fmla="val 44792"/>
                </a:avLst>
              </a:prstTxWarp>
            </a:bodyPr>
            <a:lstStyle/>
            <a:p>
              <a:pPr algn="ctr" fontAlgn="base">
                <a:spcBef>
                  <a:spcPct val="0"/>
                </a:spcBef>
                <a:spcAft>
                  <a:spcPct val="0"/>
                </a:spcAft>
              </a:pPr>
              <a:r>
                <a:rPr lang="en-US" sz="3600" kern="10">
                  <a:ln w="19050">
                    <a:solidFill>
                      <a:srgbClr val="000000"/>
                    </a:solidFill>
                    <a:round/>
                    <a:headEnd/>
                    <a:tailEnd/>
                  </a:ln>
                  <a:solidFill>
                    <a:srgbClr val="0000FF"/>
                  </a:solidFill>
                  <a:effectLst>
                    <a:outerShdw dist="35921" dir="2700000" algn="ctr" rotWithShape="0">
                      <a:srgbClr val="990000"/>
                    </a:outerShdw>
                  </a:effectLst>
                  <a:latin typeface="Impact" panose="020B0806030902050204" pitchFamily="34" charset="0"/>
                </a:rPr>
                <a:t>Gulf of </a:t>
              </a:r>
            </a:p>
            <a:p>
              <a:pPr algn="ctr" fontAlgn="base">
                <a:spcBef>
                  <a:spcPct val="0"/>
                </a:spcBef>
                <a:spcAft>
                  <a:spcPct val="0"/>
                </a:spcAft>
              </a:pPr>
              <a:r>
                <a:rPr lang="en-US" sz="3600" kern="10">
                  <a:ln w="19050">
                    <a:solidFill>
                      <a:srgbClr val="000000"/>
                    </a:solidFill>
                    <a:round/>
                    <a:headEnd/>
                    <a:tailEnd/>
                  </a:ln>
                  <a:solidFill>
                    <a:srgbClr val="0000FF"/>
                  </a:solidFill>
                  <a:effectLst>
                    <a:outerShdw dist="35921" dir="2700000" algn="ctr" rotWithShape="0">
                      <a:srgbClr val="990000"/>
                    </a:outerShdw>
                  </a:effectLst>
                  <a:latin typeface="Impact" panose="020B0806030902050204" pitchFamily="34" charset="0"/>
                </a:rPr>
                <a:t>Tonkin</a:t>
              </a:r>
            </a:p>
          </p:txBody>
        </p:sp>
        <p:sp>
          <p:nvSpPr>
            <p:cNvPr id="4106" name="Line 8"/>
            <p:cNvSpPr>
              <a:spLocks noChangeShapeType="1"/>
            </p:cNvSpPr>
            <p:nvPr/>
          </p:nvSpPr>
          <p:spPr bwMode="auto">
            <a:xfrm>
              <a:off x="1152" y="6480"/>
              <a:ext cx="9792"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a:solidFill>
                  <a:srgbClr val="000000"/>
                </a:solidFill>
              </a:endParaRPr>
            </a:p>
          </p:txBody>
        </p:sp>
        <p:sp>
          <p:nvSpPr>
            <p:cNvPr id="4107" name="WordArt 9"/>
            <p:cNvSpPr>
              <a:spLocks noChangeArrowheads="1" noChangeShapeType="1" noTextEdit="1"/>
            </p:cNvSpPr>
            <p:nvPr/>
          </p:nvSpPr>
          <p:spPr bwMode="auto">
            <a:xfrm>
              <a:off x="7200" y="6269"/>
              <a:ext cx="1872" cy="355"/>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en-US" sz="3600" kern="10">
                  <a:ln w="19050">
                    <a:solidFill>
                      <a:srgbClr val="000000"/>
                    </a:solidFill>
                    <a:round/>
                    <a:headEnd/>
                    <a:tailEnd/>
                  </a:ln>
                  <a:solidFill>
                    <a:srgbClr val="00FFFF"/>
                  </a:solidFill>
                  <a:effectLst>
                    <a:outerShdw dist="35921" dir="2700000" algn="ctr" rotWithShape="0">
                      <a:srgbClr val="990000"/>
                    </a:outerShdw>
                  </a:effectLst>
                  <a:latin typeface="Impact" panose="020B0806030902050204" pitchFamily="34" charset="0"/>
                </a:rPr>
                <a:t>17th Parallel</a:t>
              </a:r>
            </a:p>
          </p:txBody>
        </p:sp>
      </p:grpSp>
      <p:sp>
        <p:nvSpPr>
          <p:cNvPr id="4099" name="Rectangle 10"/>
          <p:cNvSpPr>
            <a:spLocks noChangeArrowheads="1"/>
          </p:cNvSpPr>
          <p:nvPr/>
        </p:nvSpPr>
        <p:spPr bwMode="auto">
          <a:xfrm>
            <a:off x="6934200" y="1143000"/>
            <a:ext cx="365760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fontAlgn="base" hangingPunct="1">
              <a:spcBef>
                <a:spcPct val="20000"/>
              </a:spcBef>
              <a:spcAft>
                <a:spcPct val="0"/>
              </a:spcAft>
            </a:pPr>
            <a:r>
              <a:rPr lang="en-US" altLang="en-US" sz="3200">
                <a:solidFill>
                  <a:srgbClr val="FFFFFF"/>
                </a:solidFill>
              </a:rPr>
              <a:t>  Located in Southeast Asia, Vietnam is rich in resources such as </a:t>
            </a:r>
            <a:r>
              <a:rPr lang="en-US" altLang="en-US" sz="3200" b="1" u="sng">
                <a:solidFill>
                  <a:srgbClr val="FFFFFF"/>
                </a:solidFill>
              </a:rPr>
              <a:t>coal, iron ore, petroleum, mercury and tin</a:t>
            </a:r>
            <a:r>
              <a:rPr lang="en-US" altLang="en-US" sz="3200">
                <a:solidFill>
                  <a:srgbClr val="FFFFFF"/>
                </a:solidFill>
              </a:rPr>
              <a:t>.</a:t>
            </a:r>
          </a:p>
        </p:txBody>
      </p:sp>
      <p:sp>
        <p:nvSpPr>
          <p:cNvPr id="4100" name="Rectangle 13"/>
          <p:cNvSpPr>
            <a:spLocks noChangeArrowheads="1"/>
          </p:cNvSpPr>
          <p:nvPr/>
        </p:nvSpPr>
        <p:spPr bwMode="auto">
          <a:xfrm>
            <a:off x="7086600" y="228600"/>
            <a:ext cx="3581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fontAlgn="base" hangingPunct="1">
              <a:spcBef>
                <a:spcPct val="0"/>
              </a:spcBef>
              <a:spcAft>
                <a:spcPct val="0"/>
              </a:spcAft>
            </a:pPr>
            <a:r>
              <a:rPr lang="en-US" altLang="en-US" sz="4400" b="1">
                <a:solidFill>
                  <a:srgbClr val="FFFF00"/>
                </a:solidFill>
              </a:rPr>
              <a:t>Geography</a:t>
            </a:r>
          </a:p>
        </p:txBody>
      </p:sp>
    </p:spTree>
    <p:extLst>
      <p:ext uri="{BB962C8B-B14F-4D97-AF65-F5344CB8AC3E}">
        <p14:creationId xmlns:p14="http://schemas.microsoft.com/office/powerpoint/2010/main" val="282480569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3" descr="RichardNixon-9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3657600"/>
            <a:ext cx="28067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Text Box 4"/>
          <p:cNvSpPr txBox="1">
            <a:spLocks noChangeArrowheads="1"/>
          </p:cNvSpPr>
          <p:nvPr/>
        </p:nvSpPr>
        <p:spPr bwMode="auto">
          <a:xfrm>
            <a:off x="1828800" y="228600"/>
            <a:ext cx="5181600" cy="652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fontAlgn="base" hangingPunct="1">
              <a:spcBef>
                <a:spcPct val="0"/>
              </a:spcBef>
              <a:spcAft>
                <a:spcPct val="0"/>
              </a:spcAft>
            </a:pPr>
            <a:r>
              <a:rPr lang="en-US" altLang="en-US" sz="2800" b="1" u="sng">
                <a:solidFill>
                  <a:srgbClr val="FFFF00"/>
                </a:solidFill>
              </a:rPr>
              <a:t>Henry Kissinger</a:t>
            </a:r>
            <a:r>
              <a:rPr lang="en-US" altLang="en-US" sz="2800">
                <a:solidFill>
                  <a:srgbClr val="FFFF00"/>
                </a:solidFill>
              </a:rPr>
              <a:t>, </a:t>
            </a:r>
            <a:r>
              <a:rPr lang="en-US" altLang="en-US" sz="2800">
                <a:solidFill>
                  <a:srgbClr val="FFFFFF"/>
                </a:solidFill>
              </a:rPr>
              <a:t> The United States Secretary of State, later justified the Paris Peace Accord by saying, </a:t>
            </a:r>
          </a:p>
          <a:p>
            <a:pPr eaLnBrk="1" fontAlgn="base" hangingPunct="1">
              <a:spcBef>
                <a:spcPct val="0"/>
              </a:spcBef>
              <a:spcAft>
                <a:spcPct val="0"/>
              </a:spcAft>
            </a:pPr>
            <a:endParaRPr lang="en-US" altLang="en-US" sz="2800">
              <a:solidFill>
                <a:srgbClr val="FFFFFF"/>
              </a:solidFill>
            </a:endParaRPr>
          </a:p>
          <a:p>
            <a:pPr algn="ctr" eaLnBrk="1" fontAlgn="base" hangingPunct="1">
              <a:spcBef>
                <a:spcPct val="0"/>
              </a:spcBef>
              <a:spcAft>
                <a:spcPct val="0"/>
              </a:spcAft>
            </a:pPr>
            <a:r>
              <a:rPr lang="en-US" altLang="en-US" sz="2800">
                <a:solidFill>
                  <a:srgbClr val="FFFFFF"/>
                </a:solidFill>
              </a:rPr>
              <a:t>"We believed that those who opposed the war in Vietnam would be satisfied with our withdrawal, and those who favored an honorable ending would be satisfied if the United States would not destroy an ally.“</a:t>
            </a:r>
          </a:p>
          <a:p>
            <a:pPr eaLnBrk="1" fontAlgn="base" hangingPunct="1">
              <a:spcBef>
                <a:spcPct val="0"/>
              </a:spcBef>
              <a:spcAft>
                <a:spcPct val="0"/>
              </a:spcAft>
            </a:pPr>
            <a:endParaRPr lang="en-US" altLang="en-US" sz="2800">
              <a:solidFill>
                <a:srgbClr val="FFFFFF"/>
              </a:solidFill>
            </a:endParaRPr>
          </a:p>
          <a:p>
            <a:pPr algn="ctr" fontAlgn="base">
              <a:spcBef>
                <a:spcPct val="0"/>
              </a:spcBef>
              <a:spcAft>
                <a:spcPct val="0"/>
              </a:spcAft>
            </a:pPr>
            <a:r>
              <a:rPr lang="en-US" altLang="en-US" sz="2800">
                <a:solidFill>
                  <a:srgbClr val="FFFFFF"/>
                </a:solidFill>
              </a:rPr>
              <a:t>America's longest war was over.</a:t>
            </a:r>
          </a:p>
          <a:p>
            <a:pPr eaLnBrk="1" fontAlgn="base" hangingPunct="1">
              <a:spcBef>
                <a:spcPct val="50000"/>
              </a:spcBef>
              <a:spcAft>
                <a:spcPct val="0"/>
              </a:spcAft>
            </a:pPr>
            <a:endParaRPr lang="en-US" altLang="en-US" sz="2000">
              <a:solidFill>
                <a:srgbClr val="000000"/>
              </a:solidFill>
            </a:endParaRPr>
          </a:p>
        </p:txBody>
      </p:sp>
      <p:pic>
        <p:nvPicPr>
          <p:cNvPr id="38916" name="Picture 7" descr="kissing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6976" y="381001"/>
            <a:ext cx="1978025" cy="279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246557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1828800" y="914401"/>
            <a:ext cx="8458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50000"/>
              </a:spcBef>
              <a:spcAft>
                <a:spcPct val="0"/>
              </a:spcAft>
            </a:pPr>
            <a:r>
              <a:rPr lang="en-US" altLang="en-US" sz="2800" b="1">
                <a:solidFill>
                  <a:srgbClr val="FFFF00"/>
                </a:solidFill>
              </a:rPr>
              <a:t>Cause:</a:t>
            </a:r>
            <a:r>
              <a:rPr lang="en-US" altLang="en-US">
                <a:solidFill>
                  <a:srgbClr val="000000"/>
                </a:solidFill>
              </a:rPr>
              <a:t> </a:t>
            </a:r>
            <a:r>
              <a:rPr lang="en-US" altLang="en-US" sz="2800">
                <a:solidFill>
                  <a:srgbClr val="FFFFFF"/>
                </a:solidFill>
              </a:rPr>
              <a:t>By March 1973, the last U.S. forces left Vietnam.</a:t>
            </a:r>
          </a:p>
        </p:txBody>
      </p:sp>
      <p:sp>
        <p:nvSpPr>
          <p:cNvPr id="37891" name="Text Box 3"/>
          <p:cNvSpPr txBox="1">
            <a:spLocks noChangeArrowheads="1"/>
          </p:cNvSpPr>
          <p:nvPr/>
        </p:nvSpPr>
        <p:spPr bwMode="auto">
          <a:xfrm>
            <a:off x="1905000" y="1524000"/>
            <a:ext cx="84582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50000"/>
              </a:spcBef>
              <a:spcAft>
                <a:spcPct val="0"/>
              </a:spcAft>
            </a:pPr>
            <a:r>
              <a:rPr lang="en-US" altLang="en-US" sz="2800" b="1">
                <a:solidFill>
                  <a:srgbClr val="FFFF00"/>
                </a:solidFill>
              </a:rPr>
              <a:t>Result:</a:t>
            </a:r>
            <a:r>
              <a:rPr lang="en-US" altLang="en-US">
                <a:solidFill>
                  <a:srgbClr val="000000"/>
                </a:solidFill>
              </a:rPr>
              <a:t>  </a:t>
            </a:r>
            <a:r>
              <a:rPr lang="en-US" altLang="en-US" sz="2800">
                <a:solidFill>
                  <a:srgbClr val="FFFFFF"/>
                </a:solidFill>
              </a:rPr>
              <a:t>The North Vietnamese overran South Vietnam two years later. </a:t>
            </a:r>
          </a:p>
        </p:txBody>
      </p:sp>
      <p:sp>
        <p:nvSpPr>
          <p:cNvPr id="39940" name="Rectangle 4"/>
          <p:cNvSpPr>
            <a:spLocks noChangeArrowheads="1"/>
          </p:cNvSpPr>
          <p:nvPr/>
        </p:nvSpPr>
        <p:spPr bwMode="auto">
          <a:xfrm>
            <a:off x="1981200" y="0"/>
            <a:ext cx="7772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fontAlgn="base" hangingPunct="1">
              <a:spcBef>
                <a:spcPct val="0"/>
              </a:spcBef>
              <a:spcAft>
                <a:spcPct val="0"/>
              </a:spcAft>
            </a:pPr>
            <a:r>
              <a:rPr lang="en-US" altLang="en-US" sz="4400" b="1">
                <a:solidFill>
                  <a:srgbClr val="FFFF00"/>
                </a:solidFill>
                <a:cs typeface="Times New Roman" panose="02020603050405020304" pitchFamily="18" charset="0"/>
              </a:rPr>
              <a:t>Peace with </a:t>
            </a:r>
            <a:r>
              <a:rPr lang="en-US" altLang="en-US" sz="4400" b="1" u="sng">
                <a:solidFill>
                  <a:srgbClr val="FFFF00"/>
                </a:solidFill>
                <a:cs typeface="Times New Roman" panose="02020603050405020304" pitchFamily="18" charset="0"/>
              </a:rPr>
              <a:t>Honor</a:t>
            </a:r>
            <a:r>
              <a:rPr lang="en-US" altLang="en-US" sz="4400">
                <a:solidFill>
                  <a:srgbClr val="FFFF00"/>
                </a:solidFill>
                <a:cs typeface="Times New Roman" panose="02020603050405020304" pitchFamily="18" charset="0"/>
              </a:rPr>
              <a:t> </a:t>
            </a:r>
          </a:p>
        </p:txBody>
      </p:sp>
      <p:pic>
        <p:nvPicPr>
          <p:cNvPr id="37896" name="Picture 8" descr="saigon_helicop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3124201"/>
            <a:ext cx="5181600" cy="349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00" name="Text Box 12"/>
          <p:cNvSpPr txBox="1">
            <a:spLocks noChangeArrowheads="1"/>
          </p:cNvSpPr>
          <p:nvPr/>
        </p:nvSpPr>
        <p:spPr bwMode="auto">
          <a:xfrm>
            <a:off x="7162800" y="3914776"/>
            <a:ext cx="350520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fontAlgn="base" hangingPunct="1">
              <a:spcBef>
                <a:spcPct val="50000"/>
              </a:spcBef>
              <a:spcAft>
                <a:spcPct val="0"/>
              </a:spcAft>
            </a:pPr>
            <a:r>
              <a:rPr lang="en-US" altLang="en-US" sz="2800">
                <a:solidFill>
                  <a:srgbClr val="FFFFFF"/>
                </a:solidFill>
              </a:rPr>
              <a:t>The last Americans leave the American Embassy in South Vietnam</a:t>
            </a:r>
          </a:p>
        </p:txBody>
      </p:sp>
    </p:spTree>
    <p:extLst>
      <p:ext uri="{BB962C8B-B14F-4D97-AF65-F5344CB8AC3E}">
        <p14:creationId xmlns:p14="http://schemas.microsoft.com/office/powerpoint/2010/main" val="16313326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7891"/>
                                        </p:tgtEl>
                                        <p:attrNameLst>
                                          <p:attrName>style.visibility</p:attrName>
                                        </p:attrNameLst>
                                      </p:cBhvr>
                                      <p:to>
                                        <p:strVal val="visible"/>
                                      </p:to>
                                    </p:set>
                                    <p:anim calcmode="lin" valueType="num">
                                      <p:cBhvr additive="base">
                                        <p:cTn id="7" dur="500" fill="hold"/>
                                        <p:tgtEl>
                                          <p:spTgt spid="37891"/>
                                        </p:tgtEl>
                                        <p:attrNameLst>
                                          <p:attrName>ppt_x</p:attrName>
                                        </p:attrNameLst>
                                      </p:cBhvr>
                                      <p:tavLst>
                                        <p:tav tm="0">
                                          <p:val>
                                            <p:strVal val="0-#ppt_w/2"/>
                                          </p:val>
                                        </p:tav>
                                        <p:tav tm="100000">
                                          <p:val>
                                            <p:strVal val="#ppt_x"/>
                                          </p:val>
                                        </p:tav>
                                      </p:tavLst>
                                    </p:anim>
                                    <p:anim calcmode="lin" valueType="num">
                                      <p:cBhvr additive="base">
                                        <p:cTn id="8" dur="500" fill="hold"/>
                                        <p:tgtEl>
                                          <p:spTgt spid="37891"/>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7896"/>
                                        </p:tgtEl>
                                        <p:attrNameLst>
                                          <p:attrName>style.visibility</p:attrName>
                                        </p:attrNameLst>
                                      </p:cBhvr>
                                      <p:to>
                                        <p:strVal val="visible"/>
                                      </p:to>
                                    </p:set>
                                    <p:anim calcmode="lin" valueType="num">
                                      <p:cBhvr additive="base">
                                        <p:cTn id="13" dur="500" fill="hold"/>
                                        <p:tgtEl>
                                          <p:spTgt spid="37896"/>
                                        </p:tgtEl>
                                        <p:attrNameLst>
                                          <p:attrName>ppt_x</p:attrName>
                                        </p:attrNameLst>
                                      </p:cBhvr>
                                      <p:tavLst>
                                        <p:tav tm="0">
                                          <p:val>
                                            <p:strVal val="0-#ppt_w/2"/>
                                          </p:val>
                                        </p:tav>
                                        <p:tav tm="100000">
                                          <p:val>
                                            <p:strVal val="#ppt_x"/>
                                          </p:val>
                                        </p:tav>
                                      </p:tavLst>
                                    </p:anim>
                                    <p:anim calcmode="lin" valueType="num">
                                      <p:cBhvr additive="base">
                                        <p:cTn id="14" dur="500" fill="hold"/>
                                        <p:tgtEl>
                                          <p:spTgt spid="37896"/>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7900"/>
                                        </p:tgtEl>
                                        <p:attrNameLst>
                                          <p:attrName>style.visibility</p:attrName>
                                        </p:attrNameLst>
                                      </p:cBhvr>
                                      <p:to>
                                        <p:strVal val="visible"/>
                                      </p:to>
                                    </p:set>
                                    <p:anim calcmode="lin" valueType="num">
                                      <p:cBhvr additive="base">
                                        <p:cTn id="19" dur="500" fill="hold"/>
                                        <p:tgtEl>
                                          <p:spTgt spid="37900"/>
                                        </p:tgtEl>
                                        <p:attrNameLst>
                                          <p:attrName>ppt_x</p:attrName>
                                        </p:attrNameLst>
                                      </p:cBhvr>
                                      <p:tavLst>
                                        <p:tav tm="0">
                                          <p:val>
                                            <p:strVal val="1+#ppt_w/2"/>
                                          </p:val>
                                        </p:tav>
                                        <p:tav tm="100000">
                                          <p:val>
                                            <p:strVal val="#ppt_x"/>
                                          </p:val>
                                        </p:tav>
                                      </p:tavLst>
                                    </p:anim>
                                    <p:anim calcmode="lin" valueType="num">
                                      <p:cBhvr additive="base">
                                        <p:cTn id="20" dur="500" fill="hold"/>
                                        <p:tgtEl>
                                          <p:spTgt spid="3790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autoUpdateAnimBg="0"/>
      <p:bldP spid="37900" grpId="0"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203" name="Group 27"/>
          <p:cNvGrpSpPr>
            <a:grpSpLocks/>
          </p:cNvGrpSpPr>
          <p:nvPr/>
        </p:nvGrpSpPr>
        <p:grpSpPr bwMode="auto">
          <a:xfrm>
            <a:off x="1752600" y="1600200"/>
            <a:ext cx="8686800" cy="3657600"/>
            <a:chOff x="144" y="1008"/>
            <a:chExt cx="5472" cy="2304"/>
          </a:xfrm>
        </p:grpSpPr>
        <p:pic>
          <p:nvPicPr>
            <p:cNvPr id="40971" name="Picture 6" descr="Triumphant soldiers raise the fla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4" y="1709"/>
              <a:ext cx="2592" cy="1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2" name="Picture 8" descr="_720724_nvasaigon300">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 y="1724"/>
              <a:ext cx="2640"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73" name="Rectangle 23"/>
            <p:cNvSpPr>
              <a:spLocks noChangeArrowheads="1"/>
            </p:cNvSpPr>
            <p:nvPr/>
          </p:nvSpPr>
          <p:spPr bwMode="auto">
            <a:xfrm>
              <a:off x="288" y="1008"/>
              <a:ext cx="5280" cy="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fontAlgn="base" hangingPunct="1">
                <a:spcBef>
                  <a:spcPct val="0"/>
                </a:spcBef>
                <a:spcAft>
                  <a:spcPct val="0"/>
                </a:spcAft>
              </a:pPr>
              <a:r>
                <a:rPr lang="en-US" altLang="en-US" sz="2800">
                  <a:solidFill>
                    <a:srgbClr val="FFFFFF"/>
                  </a:solidFill>
                </a:rPr>
                <a:t>The Communist rename Saigon, the capital of the South, </a:t>
              </a:r>
              <a:r>
                <a:rPr lang="en-US" altLang="en-US" sz="2800" b="1" u="sng">
                  <a:solidFill>
                    <a:srgbClr val="FFFFFF"/>
                  </a:solidFill>
                </a:rPr>
                <a:t>Ho Chi Minh City</a:t>
              </a:r>
              <a:r>
                <a:rPr lang="en-US" altLang="en-US" sz="2800">
                  <a:solidFill>
                    <a:srgbClr val="FFFFFF"/>
                  </a:solidFill>
                </a:rPr>
                <a:t>.</a:t>
              </a:r>
            </a:p>
          </p:txBody>
        </p:sp>
      </p:grpSp>
      <p:pic>
        <p:nvPicPr>
          <p:cNvPr id="50198" name="Picture 22" descr="vietnam-map"/>
          <p:cNvPicPr>
            <a:picLocks noChangeAspect="1" noChangeArrowheads="1"/>
          </p:cNvPicPr>
          <p:nvPr/>
        </p:nvPicPr>
        <p:blipFill>
          <a:blip r:embed="rId5">
            <a:extLst>
              <a:ext uri="{28A0092B-C50C-407E-A947-70E740481C1C}">
                <a14:useLocalDpi xmlns:a14="http://schemas.microsoft.com/office/drawing/2010/main" val="0"/>
              </a:ext>
            </a:extLst>
          </a:blip>
          <a:srcRect l="20529" t="73808" r="16019"/>
          <a:stretch>
            <a:fillRect/>
          </a:stretch>
        </p:blipFill>
        <p:spPr bwMode="auto">
          <a:xfrm>
            <a:off x="5029200" y="2667000"/>
            <a:ext cx="5410200" cy="329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4" name="Rectangle 9"/>
          <p:cNvSpPr>
            <a:spLocks noChangeArrowheads="1"/>
          </p:cNvSpPr>
          <p:nvPr/>
        </p:nvSpPr>
        <p:spPr bwMode="auto">
          <a:xfrm>
            <a:off x="2060576" y="1068388"/>
            <a:ext cx="769302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fontAlgn="base">
              <a:spcBef>
                <a:spcPct val="50000"/>
              </a:spcBef>
              <a:spcAft>
                <a:spcPct val="0"/>
              </a:spcAft>
            </a:pPr>
            <a:r>
              <a:rPr lang="en-US" altLang="en-US" sz="2800">
                <a:solidFill>
                  <a:srgbClr val="FFFFFF"/>
                </a:solidFill>
              </a:rPr>
              <a:t>North Vietnamese troops march into South Vietnam.</a:t>
            </a:r>
          </a:p>
        </p:txBody>
      </p:sp>
      <p:sp>
        <p:nvSpPr>
          <p:cNvPr id="40965" name="Rectangle 10"/>
          <p:cNvSpPr>
            <a:spLocks noChangeArrowheads="1"/>
          </p:cNvSpPr>
          <p:nvPr/>
        </p:nvSpPr>
        <p:spPr bwMode="auto">
          <a:xfrm>
            <a:off x="1981200" y="0"/>
            <a:ext cx="7772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fontAlgn="base" hangingPunct="1">
              <a:spcBef>
                <a:spcPct val="0"/>
              </a:spcBef>
              <a:spcAft>
                <a:spcPct val="0"/>
              </a:spcAft>
            </a:pPr>
            <a:r>
              <a:rPr lang="en-US" altLang="en-US" sz="4400" b="1">
                <a:solidFill>
                  <a:srgbClr val="FFFF00"/>
                </a:solidFill>
                <a:cs typeface="Times New Roman" panose="02020603050405020304" pitchFamily="18" charset="0"/>
              </a:rPr>
              <a:t>The Fall of </a:t>
            </a:r>
            <a:r>
              <a:rPr lang="en-US" altLang="en-US" sz="4400" b="1" u="sng">
                <a:solidFill>
                  <a:srgbClr val="FFFF00"/>
                </a:solidFill>
                <a:cs typeface="Times New Roman" panose="02020603050405020304" pitchFamily="18" charset="0"/>
              </a:rPr>
              <a:t>Saigon</a:t>
            </a:r>
            <a:r>
              <a:rPr lang="en-US" altLang="en-US" sz="4400">
                <a:solidFill>
                  <a:srgbClr val="FFFF00"/>
                </a:solidFill>
                <a:cs typeface="Times New Roman" panose="02020603050405020304" pitchFamily="18" charset="0"/>
              </a:rPr>
              <a:t> </a:t>
            </a:r>
          </a:p>
        </p:txBody>
      </p:sp>
      <p:sp>
        <p:nvSpPr>
          <p:cNvPr id="40966" name="Rectangle 19"/>
          <p:cNvSpPr>
            <a:spLocks noChangeArrowheads="1"/>
          </p:cNvSpPr>
          <p:nvPr/>
        </p:nvSpPr>
        <p:spPr bwMode="auto">
          <a:xfrm>
            <a:off x="3255963" y="-496888"/>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IE" altLang="en-US">
              <a:solidFill>
                <a:srgbClr val="000000"/>
              </a:solidFill>
            </a:endParaRPr>
          </a:p>
        </p:txBody>
      </p:sp>
      <p:pic>
        <p:nvPicPr>
          <p:cNvPr id="50197" name="Picture 21" descr="vietnam-map"/>
          <p:cNvPicPr>
            <a:picLocks noChangeAspect="1" noChangeArrowheads="1"/>
          </p:cNvPicPr>
          <p:nvPr/>
        </p:nvPicPr>
        <p:blipFill>
          <a:blip r:embed="rId5">
            <a:extLst>
              <a:ext uri="{28A0092B-C50C-407E-A947-70E740481C1C}">
                <a14:useLocalDpi xmlns:a14="http://schemas.microsoft.com/office/drawing/2010/main" val="0"/>
              </a:ext>
            </a:extLst>
          </a:blip>
          <a:srcRect l="20529" r="16019"/>
          <a:stretch>
            <a:fillRect/>
          </a:stretch>
        </p:blipFill>
        <p:spPr bwMode="auto">
          <a:xfrm>
            <a:off x="2438401" y="838200"/>
            <a:ext cx="2327275" cy="540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200" name="Rectangle 24"/>
          <p:cNvSpPr>
            <a:spLocks noChangeArrowheads="1"/>
          </p:cNvSpPr>
          <p:nvPr/>
        </p:nvSpPr>
        <p:spPr bwMode="auto">
          <a:xfrm>
            <a:off x="2438400" y="4800600"/>
            <a:ext cx="2362200" cy="1447800"/>
          </a:xfrm>
          <a:prstGeom prst="rect">
            <a:avLst/>
          </a:prstGeom>
          <a:noFill/>
          <a:ln w="76200">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IE" altLang="en-US">
              <a:solidFill>
                <a:srgbClr val="000000"/>
              </a:solidFill>
            </a:endParaRPr>
          </a:p>
        </p:txBody>
      </p:sp>
      <p:sp>
        <p:nvSpPr>
          <p:cNvPr id="50201" name="Oval 25"/>
          <p:cNvSpPr>
            <a:spLocks noChangeArrowheads="1"/>
          </p:cNvSpPr>
          <p:nvPr/>
        </p:nvSpPr>
        <p:spPr bwMode="auto">
          <a:xfrm>
            <a:off x="7239000" y="3048000"/>
            <a:ext cx="2971800" cy="1905000"/>
          </a:xfrm>
          <a:prstGeom prst="ellipse">
            <a:avLst/>
          </a:prstGeom>
          <a:noFill/>
          <a:ln w="76200">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IE" altLang="en-US">
              <a:solidFill>
                <a:srgbClr val="000000"/>
              </a:solidFill>
            </a:endParaRPr>
          </a:p>
        </p:txBody>
      </p:sp>
      <p:sp>
        <p:nvSpPr>
          <p:cNvPr id="50202" name="WordArt 26"/>
          <p:cNvSpPr>
            <a:spLocks noChangeArrowheads="1" noChangeShapeType="1" noTextEdit="1"/>
          </p:cNvSpPr>
          <p:nvPr/>
        </p:nvSpPr>
        <p:spPr bwMode="auto">
          <a:xfrm>
            <a:off x="7239001" y="3581400"/>
            <a:ext cx="3000375" cy="57150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en-US" sz="3600" kern="10">
                <a:ln w="19050">
                  <a:solidFill>
                    <a:srgbClr val="000000"/>
                  </a:solidFill>
                  <a:round/>
                  <a:headEnd/>
                  <a:tailEnd/>
                </a:ln>
                <a:solidFill>
                  <a:srgbClr val="FFFF00"/>
                </a:solidFill>
                <a:effectLst>
                  <a:outerShdw dist="35921" dir="2700000" algn="ctr" rotWithShape="0">
                    <a:srgbClr val="990000"/>
                  </a:outerShdw>
                </a:effectLst>
                <a:latin typeface="Impact" panose="020B0806030902050204" pitchFamily="34" charset="0"/>
              </a:rPr>
              <a:t>Ho Chi Minh City</a:t>
            </a:r>
          </a:p>
        </p:txBody>
      </p:sp>
    </p:spTree>
    <p:extLst>
      <p:ext uri="{BB962C8B-B14F-4D97-AF65-F5344CB8AC3E}">
        <p14:creationId xmlns:p14="http://schemas.microsoft.com/office/powerpoint/2010/main" val="35832614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50203"/>
                                        </p:tgtEl>
                                        <p:attrNameLst>
                                          <p:attrName>style.visibility</p:attrName>
                                        </p:attrNameLst>
                                      </p:cBhvr>
                                      <p:to>
                                        <p:strVal val="visible"/>
                                      </p:to>
                                    </p:set>
                                    <p:animEffect transition="in" filter="dissolve">
                                      <p:cBhvr>
                                        <p:cTn id="7" dur="500"/>
                                        <p:tgtEl>
                                          <p:spTgt spid="50203"/>
                                        </p:tgtEl>
                                      </p:cBhvr>
                                    </p:animEffect>
                                  </p:childTnLst>
                                  <p:subTnLst>
                                    <p:set>
                                      <p:cBhvr override="childStyle">
                                        <p:cTn dur="1" fill="hold" display="0" masterRel="nextClick" afterEffect="1"/>
                                        <p:tgtEl>
                                          <p:spTgt spid="50203"/>
                                        </p:tgtEl>
                                        <p:attrNameLst>
                                          <p:attrName>style.visibility</p:attrName>
                                        </p:attrNameLst>
                                      </p:cBhvr>
                                      <p:to>
                                        <p:strVal val="hidden"/>
                                      </p:to>
                                    </p:set>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50197"/>
                                        </p:tgtEl>
                                        <p:attrNameLst>
                                          <p:attrName>style.visibility</p:attrName>
                                        </p:attrNameLst>
                                      </p:cBhvr>
                                      <p:to>
                                        <p:strVal val="visible"/>
                                      </p:to>
                                    </p:set>
                                    <p:animEffect transition="in" filter="box(in)">
                                      <p:cBhvr>
                                        <p:cTn id="12" dur="500"/>
                                        <p:tgtEl>
                                          <p:spTgt spid="5019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3" presetClass="entr" presetSubtype="528" fill="hold" grpId="0" nodeType="clickEffect">
                                  <p:stCondLst>
                                    <p:cond delay="0"/>
                                  </p:stCondLst>
                                  <p:childTnLst>
                                    <p:set>
                                      <p:cBhvr>
                                        <p:cTn id="16" dur="1" fill="hold">
                                          <p:stCondLst>
                                            <p:cond delay="0"/>
                                          </p:stCondLst>
                                        </p:cTn>
                                        <p:tgtEl>
                                          <p:spTgt spid="50200"/>
                                        </p:tgtEl>
                                        <p:attrNameLst>
                                          <p:attrName>style.visibility</p:attrName>
                                        </p:attrNameLst>
                                      </p:cBhvr>
                                      <p:to>
                                        <p:strVal val="visible"/>
                                      </p:to>
                                    </p:set>
                                    <p:anim calcmode="lin" valueType="num">
                                      <p:cBhvr>
                                        <p:cTn id="17" dur="500" fill="hold"/>
                                        <p:tgtEl>
                                          <p:spTgt spid="50200"/>
                                        </p:tgtEl>
                                        <p:attrNameLst>
                                          <p:attrName>ppt_w</p:attrName>
                                        </p:attrNameLst>
                                      </p:cBhvr>
                                      <p:tavLst>
                                        <p:tav tm="0">
                                          <p:val>
                                            <p:fltVal val="0"/>
                                          </p:val>
                                        </p:tav>
                                        <p:tav tm="100000">
                                          <p:val>
                                            <p:strVal val="#ppt_w"/>
                                          </p:val>
                                        </p:tav>
                                      </p:tavLst>
                                    </p:anim>
                                    <p:anim calcmode="lin" valueType="num">
                                      <p:cBhvr>
                                        <p:cTn id="18" dur="500" fill="hold"/>
                                        <p:tgtEl>
                                          <p:spTgt spid="50200"/>
                                        </p:tgtEl>
                                        <p:attrNameLst>
                                          <p:attrName>ppt_h</p:attrName>
                                        </p:attrNameLst>
                                      </p:cBhvr>
                                      <p:tavLst>
                                        <p:tav tm="0">
                                          <p:val>
                                            <p:fltVal val="0"/>
                                          </p:val>
                                        </p:tav>
                                        <p:tav tm="100000">
                                          <p:val>
                                            <p:strVal val="#ppt_h"/>
                                          </p:val>
                                        </p:tav>
                                      </p:tavLst>
                                    </p:anim>
                                    <p:anim calcmode="lin" valueType="num">
                                      <p:cBhvr>
                                        <p:cTn id="19" dur="500" fill="hold"/>
                                        <p:tgtEl>
                                          <p:spTgt spid="50200"/>
                                        </p:tgtEl>
                                        <p:attrNameLst>
                                          <p:attrName>ppt_x</p:attrName>
                                        </p:attrNameLst>
                                      </p:cBhvr>
                                      <p:tavLst>
                                        <p:tav tm="0">
                                          <p:val>
                                            <p:fltVal val="0.5"/>
                                          </p:val>
                                        </p:tav>
                                        <p:tav tm="100000">
                                          <p:val>
                                            <p:strVal val="#ppt_x"/>
                                          </p:val>
                                        </p:tav>
                                      </p:tavLst>
                                    </p:anim>
                                    <p:anim calcmode="lin" valueType="num">
                                      <p:cBhvr>
                                        <p:cTn id="20" dur="500" fill="hold"/>
                                        <p:tgtEl>
                                          <p:spTgt spid="50200"/>
                                        </p:tgtEl>
                                        <p:attrNameLst>
                                          <p:attrName>ppt_y</p:attrName>
                                        </p:attrNameLst>
                                      </p:cBhvr>
                                      <p:tavLst>
                                        <p:tav tm="0">
                                          <p:val>
                                            <p:fltVal val="0.5"/>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32" fill="hold" nodeType="clickEffect">
                                  <p:stCondLst>
                                    <p:cond delay="0"/>
                                  </p:stCondLst>
                                  <p:childTnLst>
                                    <p:set>
                                      <p:cBhvr>
                                        <p:cTn id="24" dur="1" fill="hold">
                                          <p:stCondLst>
                                            <p:cond delay="0"/>
                                          </p:stCondLst>
                                        </p:cTn>
                                        <p:tgtEl>
                                          <p:spTgt spid="50198"/>
                                        </p:tgtEl>
                                        <p:attrNameLst>
                                          <p:attrName>style.visibility</p:attrName>
                                        </p:attrNameLst>
                                      </p:cBhvr>
                                      <p:to>
                                        <p:strVal val="visible"/>
                                      </p:to>
                                    </p:set>
                                    <p:anim calcmode="lin" valueType="num">
                                      <p:cBhvr>
                                        <p:cTn id="25" dur="500" fill="hold"/>
                                        <p:tgtEl>
                                          <p:spTgt spid="50198"/>
                                        </p:tgtEl>
                                        <p:attrNameLst>
                                          <p:attrName>ppt_w</p:attrName>
                                        </p:attrNameLst>
                                      </p:cBhvr>
                                      <p:tavLst>
                                        <p:tav tm="0">
                                          <p:val>
                                            <p:strVal val="4*#ppt_w"/>
                                          </p:val>
                                        </p:tav>
                                        <p:tav tm="100000">
                                          <p:val>
                                            <p:strVal val="#ppt_w"/>
                                          </p:val>
                                        </p:tav>
                                      </p:tavLst>
                                    </p:anim>
                                    <p:anim calcmode="lin" valueType="num">
                                      <p:cBhvr>
                                        <p:cTn id="26" dur="500" fill="hold"/>
                                        <p:tgtEl>
                                          <p:spTgt spid="50198"/>
                                        </p:tgtEl>
                                        <p:attrNameLst>
                                          <p:attrName>ppt_h</p:attrName>
                                        </p:attrNameLst>
                                      </p:cBhvr>
                                      <p:tavLst>
                                        <p:tav tm="0">
                                          <p:val>
                                            <p:strVal val="4*#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50201"/>
                                        </p:tgtEl>
                                        <p:attrNameLst>
                                          <p:attrName>style.visibility</p:attrName>
                                        </p:attrNameLst>
                                      </p:cBhvr>
                                      <p:to>
                                        <p:strVal val="visible"/>
                                      </p:to>
                                    </p:set>
                                    <p:anim calcmode="lin" valueType="num">
                                      <p:cBhvr>
                                        <p:cTn id="31" dur="500" fill="hold"/>
                                        <p:tgtEl>
                                          <p:spTgt spid="50201"/>
                                        </p:tgtEl>
                                        <p:attrNameLst>
                                          <p:attrName>ppt_w</p:attrName>
                                        </p:attrNameLst>
                                      </p:cBhvr>
                                      <p:tavLst>
                                        <p:tav tm="0">
                                          <p:val>
                                            <p:fltVal val="0"/>
                                          </p:val>
                                        </p:tav>
                                        <p:tav tm="100000">
                                          <p:val>
                                            <p:strVal val="#ppt_w"/>
                                          </p:val>
                                        </p:tav>
                                      </p:tavLst>
                                    </p:anim>
                                    <p:anim calcmode="lin" valueType="num">
                                      <p:cBhvr>
                                        <p:cTn id="32" dur="500" fill="hold"/>
                                        <p:tgtEl>
                                          <p:spTgt spid="50201"/>
                                        </p:tgtEl>
                                        <p:attrNameLst>
                                          <p:attrName>ppt_h</p:attrName>
                                        </p:attrNameLst>
                                      </p:cBhvr>
                                      <p:tavLst>
                                        <p:tav tm="0">
                                          <p:val>
                                            <p:fltVal val="0"/>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50202"/>
                                        </p:tgtEl>
                                        <p:attrNameLst>
                                          <p:attrName>style.visibility</p:attrName>
                                        </p:attrNameLst>
                                      </p:cBhvr>
                                      <p:to>
                                        <p:strVal val="visible"/>
                                      </p:to>
                                    </p:set>
                                    <p:animEffect transition="in" filter="dissolve">
                                      <p:cBhvr>
                                        <p:cTn id="37" dur="500"/>
                                        <p:tgtEl>
                                          <p:spTgt spid="50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200" grpId="0" animBg="1"/>
      <p:bldP spid="50201" grpId="0" animBg="1"/>
      <p:bldP spid="5020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1905000" y="838200"/>
            <a:ext cx="8763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50000"/>
              </a:spcBef>
              <a:spcAft>
                <a:spcPct val="0"/>
              </a:spcAft>
            </a:pPr>
            <a:r>
              <a:rPr lang="en-US" altLang="en-US" sz="2800" b="1">
                <a:solidFill>
                  <a:srgbClr val="FFFF00"/>
                </a:solidFill>
              </a:rPr>
              <a:t>Cause:</a:t>
            </a:r>
            <a:r>
              <a:rPr lang="en-US" altLang="en-US">
                <a:solidFill>
                  <a:srgbClr val="000000"/>
                </a:solidFill>
              </a:rPr>
              <a:t> </a:t>
            </a:r>
            <a:r>
              <a:rPr lang="en-US" altLang="en-US" sz="2800">
                <a:solidFill>
                  <a:srgbClr val="FFFFFF"/>
                </a:solidFill>
              </a:rPr>
              <a:t>The Cambodians are angered by U.S. bombing and are poverty stricken.</a:t>
            </a:r>
          </a:p>
        </p:txBody>
      </p:sp>
      <p:sp>
        <p:nvSpPr>
          <p:cNvPr id="41987" name="Rectangle 4"/>
          <p:cNvSpPr>
            <a:spLocks noChangeArrowheads="1"/>
          </p:cNvSpPr>
          <p:nvPr/>
        </p:nvSpPr>
        <p:spPr bwMode="auto">
          <a:xfrm>
            <a:off x="1981200" y="0"/>
            <a:ext cx="7772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fontAlgn="base" hangingPunct="1">
              <a:spcBef>
                <a:spcPct val="0"/>
              </a:spcBef>
              <a:spcAft>
                <a:spcPct val="0"/>
              </a:spcAft>
            </a:pPr>
            <a:r>
              <a:rPr lang="en-US" altLang="en-US" sz="4400" b="1">
                <a:solidFill>
                  <a:srgbClr val="FFFF00"/>
                </a:solidFill>
                <a:cs typeface="Times New Roman" panose="02020603050405020304" pitchFamily="18" charset="0"/>
              </a:rPr>
              <a:t>Cambodia: The </a:t>
            </a:r>
            <a:r>
              <a:rPr lang="en-US" altLang="en-US" sz="4400" b="1" u="sng">
                <a:solidFill>
                  <a:srgbClr val="FFFF00"/>
                </a:solidFill>
                <a:cs typeface="Times New Roman" panose="02020603050405020304" pitchFamily="18" charset="0"/>
              </a:rPr>
              <a:t>Khmer Rouge</a:t>
            </a:r>
          </a:p>
        </p:txBody>
      </p:sp>
      <p:sp>
        <p:nvSpPr>
          <p:cNvPr id="38925" name="Rectangle 13"/>
          <p:cNvSpPr>
            <a:spLocks noChangeArrowheads="1"/>
          </p:cNvSpPr>
          <p:nvPr/>
        </p:nvSpPr>
        <p:spPr bwMode="auto">
          <a:xfrm>
            <a:off x="4572000" y="3886200"/>
            <a:ext cx="58674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r>
              <a:rPr lang="en-US" altLang="en-US" sz="2800">
                <a:solidFill>
                  <a:srgbClr val="FFFFFF"/>
                </a:solidFill>
              </a:rPr>
              <a:t>This brutal, ruthless regime’s extreme agrarian-communist ideals led to more than </a:t>
            </a:r>
            <a:r>
              <a:rPr lang="en-US" altLang="en-US" sz="2800" b="1" u="sng">
                <a:solidFill>
                  <a:srgbClr val="FFFFFF"/>
                </a:solidFill>
              </a:rPr>
              <a:t>1 million</a:t>
            </a:r>
            <a:r>
              <a:rPr lang="en-US" altLang="en-US" sz="2800">
                <a:solidFill>
                  <a:srgbClr val="FFFFFF"/>
                </a:solidFill>
              </a:rPr>
              <a:t> deaths. Instead of saving Cambodia, the Khmer Rouge killed it.</a:t>
            </a:r>
          </a:p>
        </p:txBody>
      </p:sp>
      <p:grpSp>
        <p:nvGrpSpPr>
          <p:cNvPr id="38927" name="Group 15"/>
          <p:cNvGrpSpPr>
            <a:grpSpLocks/>
          </p:cNvGrpSpPr>
          <p:nvPr/>
        </p:nvGrpSpPr>
        <p:grpSpPr bwMode="auto">
          <a:xfrm>
            <a:off x="1873250" y="1752600"/>
            <a:ext cx="8566150" cy="4648200"/>
            <a:chOff x="220" y="1104"/>
            <a:chExt cx="5396" cy="2928"/>
          </a:xfrm>
        </p:grpSpPr>
        <p:sp>
          <p:nvSpPr>
            <p:cNvPr id="41990" name="Text Box 3"/>
            <p:cNvSpPr txBox="1">
              <a:spLocks noChangeArrowheads="1"/>
            </p:cNvSpPr>
            <p:nvPr/>
          </p:nvSpPr>
          <p:spPr bwMode="auto">
            <a:xfrm>
              <a:off x="240" y="1104"/>
              <a:ext cx="5376" cy="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50000"/>
                </a:spcBef>
                <a:spcAft>
                  <a:spcPct val="0"/>
                </a:spcAft>
              </a:pPr>
              <a:r>
                <a:rPr lang="en-US" altLang="en-US" sz="2800" b="1">
                  <a:solidFill>
                    <a:srgbClr val="FFFF00"/>
                  </a:solidFill>
                </a:rPr>
                <a:t>Result:</a:t>
              </a:r>
              <a:r>
                <a:rPr lang="en-US" altLang="en-US" b="1">
                  <a:solidFill>
                    <a:srgbClr val="000000"/>
                  </a:solidFill>
                </a:rPr>
                <a:t> </a:t>
              </a:r>
              <a:r>
                <a:rPr lang="en-US" altLang="en-US" sz="2800">
                  <a:solidFill>
                    <a:srgbClr val="FFFFFF"/>
                  </a:solidFill>
                </a:rPr>
                <a:t>It remained unstable for years and in 1975 the Communist rebels, known as the Khmer Rouge, set up a brutal government under the leadership of </a:t>
              </a:r>
              <a:r>
                <a:rPr lang="en-US" altLang="en-US" sz="2800" b="1" u="sng">
                  <a:solidFill>
                    <a:srgbClr val="FFFFFF"/>
                  </a:solidFill>
                </a:rPr>
                <a:t>Pol Pot</a:t>
              </a:r>
              <a:r>
                <a:rPr lang="en-US" altLang="en-US" sz="2800">
                  <a:solidFill>
                    <a:srgbClr val="FFFFFF"/>
                  </a:solidFill>
                </a:rPr>
                <a:t>.</a:t>
              </a:r>
              <a:endParaRPr lang="en-US" altLang="en-US" sz="2800" b="1">
                <a:solidFill>
                  <a:srgbClr val="FFFFFF"/>
                </a:solidFill>
              </a:endParaRPr>
            </a:p>
          </p:txBody>
        </p:sp>
        <p:pic>
          <p:nvPicPr>
            <p:cNvPr id="41991" name="Picture 14" descr="polpot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 y="2172"/>
              <a:ext cx="1508" cy="1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6281349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8927"/>
                                        </p:tgtEl>
                                        <p:attrNameLst>
                                          <p:attrName>style.visibility</p:attrName>
                                        </p:attrNameLst>
                                      </p:cBhvr>
                                      <p:to>
                                        <p:strVal val="visible"/>
                                      </p:to>
                                    </p:set>
                                    <p:anim calcmode="lin" valueType="num">
                                      <p:cBhvr additive="base">
                                        <p:cTn id="7" dur="500" fill="hold"/>
                                        <p:tgtEl>
                                          <p:spTgt spid="38927"/>
                                        </p:tgtEl>
                                        <p:attrNameLst>
                                          <p:attrName>ppt_x</p:attrName>
                                        </p:attrNameLst>
                                      </p:cBhvr>
                                      <p:tavLst>
                                        <p:tav tm="0">
                                          <p:val>
                                            <p:strVal val="0-#ppt_w/2"/>
                                          </p:val>
                                        </p:tav>
                                        <p:tav tm="100000">
                                          <p:val>
                                            <p:strVal val="#ppt_x"/>
                                          </p:val>
                                        </p:tav>
                                      </p:tavLst>
                                    </p:anim>
                                    <p:anim calcmode="lin" valueType="num">
                                      <p:cBhvr additive="base">
                                        <p:cTn id="8" dur="500" fill="hold"/>
                                        <p:tgtEl>
                                          <p:spTgt spid="3892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38925"/>
                                        </p:tgtEl>
                                        <p:attrNameLst>
                                          <p:attrName>style.visibility</p:attrName>
                                        </p:attrNameLst>
                                      </p:cBhvr>
                                      <p:to>
                                        <p:strVal val="visible"/>
                                      </p:to>
                                    </p:set>
                                    <p:animEffect transition="in" filter="dissolve">
                                      <p:cBhvr>
                                        <p:cTn id="13" dur="500"/>
                                        <p:tgtEl>
                                          <p:spTgt spid="389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25" grpId="0"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2"/>
          <p:cNvSpPr txBox="1">
            <a:spLocks noChangeArrowheads="1"/>
          </p:cNvSpPr>
          <p:nvPr/>
        </p:nvSpPr>
        <p:spPr bwMode="auto">
          <a:xfrm>
            <a:off x="1828800" y="381000"/>
            <a:ext cx="88392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50000"/>
              </a:spcBef>
              <a:spcAft>
                <a:spcPct val="0"/>
              </a:spcAft>
            </a:pPr>
            <a:r>
              <a:rPr lang="en-US" altLang="en-US" sz="2800" b="1">
                <a:solidFill>
                  <a:srgbClr val="FFFF00"/>
                </a:solidFill>
              </a:rPr>
              <a:t>Cause:</a:t>
            </a:r>
            <a:r>
              <a:rPr lang="en-US" altLang="en-US">
                <a:solidFill>
                  <a:srgbClr val="000000"/>
                </a:solidFill>
              </a:rPr>
              <a:t> </a:t>
            </a:r>
            <a:r>
              <a:rPr lang="en-US" altLang="en-US" sz="2800">
                <a:solidFill>
                  <a:srgbClr val="FFFFFF"/>
                </a:solidFill>
              </a:rPr>
              <a:t>Pol Pot begins a ruthless attempt to transform Cambodia into a </a:t>
            </a:r>
            <a:r>
              <a:rPr lang="en-US" altLang="en-US" sz="2800" b="1" u="sng">
                <a:solidFill>
                  <a:srgbClr val="FFFFFF"/>
                </a:solidFill>
              </a:rPr>
              <a:t>rural communist</a:t>
            </a:r>
            <a:r>
              <a:rPr lang="en-US" altLang="en-US" sz="2800">
                <a:solidFill>
                  <a:srgbClr val="FFFFFF"/>
                </a:solidFill>
              </a:rPr>
              <a:t> society.</a:t>
            </a:r>
          </a:p>
        </p:txBody>
      </p:sp>
      <p:sp>
        <p:nvSpPr>
          <p:cNvPr id="39939" name="Text Box 3"/>
          <p:cNvSpPr txBox="1">
            <a:spLocks noChangeArrowheads="1"/>
          </p:cNvSpPr>
          <p:nvPr/>
        </p:nvSpPr>
        <p:spPr bwMode="auto">
          <a:xfrm>
            <a:off x="1905000" y="1446214"/>
            <a:ext cx="876300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50000"/>
              </a:spcBef>
              <a:spcAft>
                <a:spcPct val="0"/>
              </a:spcAft>
            </a:pPr>
            <a:r>
              <a:rPr lang="en-US" altLang="en-US" sz="2800" b="1">
                <a:solidFill>
                  <a:srgbClr val="FFFF00"/>
                </a:solidFill>
              </a:rPr>
              <a:t>Result:</a:t>
            </a:r>
            <a:r>
              <a:rPr lang="en-US" altLang="en-US">
                <a:solidFill>
                  <a:srgbClr val="000000"/>
                </a:solidFill>
              </a:rPr>
              <a:t>  </a:t>
            </a:r>
            <a:r>
              <a:rPr lang="en-US" altLang="en-US" sz="2800">
                <a:solidFill>
                  <a:srgbClr val="FFFFFF"/>
                </a:solidFill>
              </a:rPr>
              <a:t>Pol Pot’s followers commit acts of genocide resulting in the murder of almost two million Cambodians.  He piled up the remains of the murdered in what became known as the </a:t>
            </a:r>
            <a:r>
              <a:rPr lang="en-US" altLang="en-US" sz="2800" b="1" u="sng">
                <a:solidFill>
                  <a:srgbClr val="FFFFFF"/>
                </a:solidFill>
              </a:rPr>
              <a:t>“Killing Fields.”</a:t>
            </a:r>
          </a:p>
        </p:txBody>
      </p:sp>
      <p:pic>
        <p:nvPicPr>
          <p:cNvPr id="39943" name="Picture 7" descr="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3276601"/>
            <a:ext cx="5105400" cy="329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7" name="Picture 11" descr="cambodia0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3611564"/>
            <a:ext cx="3595688" cy="233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96341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9939"/>
                                        </p:tgtEl>
                                        <p:attrNameLst>
                                          <p:attrName>style.visibility</p:attrName>
                                        </p:attrNameLst>
                                      </p:cBhvr>
                                      <p:to>
                                        <p:strVal val="visible"/>
                                      </p:to>
                                    </p:set>
                                    <p:anim calcmode="lin" valueType="num">
                                      <p:cBhvr additive="base">
                                        <p:cTn id="7" dur="500" fill="hold"/>
                                        <p:tgtEl>
                                          <p:spTgt spid="39939"/>
                                        </p:tgtEl>
                                        <p:attrNameLst>
                                          <p:attrName>ppt_x</p:attrName>
                                        </p:attrNameLst>
                                      </p:cBhvr>
                                      <p:tavLst>
                                        <p:tav tm="0">
                                          <p:val>
                                            <p:strVal val="1+#ppt_w/2"/>
                                          </p:val>
                                        </p:tav>
                                        <p:tav tm="100000">
                                          <p:val>
                                            <p:strVal val="#ppt_x"/>
                                          </p:val>
                                        </p:tav>
                                      </p:tavLst>
                                    </p:anim>
                                    <p:anim calcmode="lin" valueType="num">
                                      <p:cBhvr additive="base">
                                        <p:cTn id="8" dur="500" fill="hold"/>
                                        <p:tgtEl>
                                          <p:spTgt spid="39939"/>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nodeType="clickEffect">
                                  <p:stCondLst>
                                    <p:cond delay="0"/>
                                  </p:stCondLst>
                                  <p:childTnLst>
                                    <p:set>
                                      <p:cBhvr>
                                        <p:cTn id="12" dur="1" fill="hold">
                                          <p:stCondLst>
                                            <p:cond delay="0"/>
                                          </p:stCondLst>
                                        </p:cTn>
                                        <p:tgtEl>
                                          <p:spTgt spid="39943"/>
                                        </p:tgtEl>
                                        <p:attrNameLst>
                                          <p:attrName>style.visibility</p:attrName>
                                        </p:attrNameLst>
                                      </p:cBhvr>
                                      <p:to>
                                        <p:strVal val="visible"/>
                                      </p:to>
                                    </p:set>
                                    <p:animEffect transition="in" filter="checkerboard(across)">
                                      <p:cBhvr>
                                        <p:cTn id="13" dur="500"/>
                                        <p:tgtEl>
                                          <p:spTgt spid="39943"/>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 presetClass="entr" presetSubtype="10" fill="hold" nodeType="clickEffect">
                                  <p:stCondLst>
                                    <p:cond delay="0"/>
                                  </p:stCondLst>
                                  <p:childTnLst>
                                    <p:set>
                                      <p:cBhvr>
                                        <p:cTn id="17" dur="1" fill="hold">
                                          <p:stCondLst>
                                            <p:cond delay="0"/>
                                          </p:stCondLst>
                                        </p:cTn>
                                        <p:tgtEl>
                                          <p:spTgt spid="39947"/>
                                        </p:tgtEl>
                                        <p:attrNameLst>
                                          <p:attrName>style.visibility</p:attrName>
                                        </p:attrNameLst>
                                      </p:cBhvr>
                                      <p:to>
                                        <p:strVal val="visible"/>
                                      </p:to>
                                    </p:set>
                                    <p:animEffect transition="in" filter="checkerboard(across)">
                                      <p:cBhvr>
                                        <p:cTn id="18" dur="500"/>
                                        <p:tgtEl>
                                          <p:spTgt spid="399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Text Box 3"/>
          <p:cNvSpPr txBox="1">
            <a:spLocks noChangeArrowheads="1"/>
          </p:cNvSpPr>
          <p:nvPr/>
        </p:nvSpPr>
        <p:spPr bwMode="auto">
          <a:xfrm>
            <a:off x="1524000" y="2438401"/>
            <a:ext cx="914400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fontAlgn="base" hangingPunct="1">
              <a:spcBef>
                <a:spcPct val="50000"/>
              </a:spcBef>
              <a:spcAft>
                <a:spcPct val="0"/>
              </a:spcAft>
            </a:pPr>
            <a:r>
              <a:rPr lang="en-US" altLang="en-US" sz="2800" b="1">
                <a:solidFill>
                  <a:srgbClr val="FFFF00"/>
                </a:solidFill>
              </a:rPr>
              <a:t>Result:</a:t>
            </a:r>
            <a:r>
              <a:rPr lang="en-US" altLang="en-US">
                <a:solidFill>
                  <a:srgbClr val="000000"/>
                </a:solidFill>
              </a:rPr>
              <a:t>  </a:t>
            </a:r>
            <a:r>
              <a:rPr lang="en-US" altLang="en-US" sz="2800">
                <a:solidFill>
                  <a:srgbClr val="FFFFFF"/>
                </a:solidFill>
              </a:rPr>
              <a:t>Within two weeks of the invasion, the Khmer Rouge had been driven out into </a:t>
            </a:r>
            <a:r>
              <a:rPr lang="en-US" altLang="en-US" sz="2800" b="1" u="sng">
                <a:solidFill>
                  <a:srgbClr val="FFFFFF"/>
                </a:solidFill>
              </a:rPr>
              <a:t>Thailand</a:t>
            </a:r>
            <a:r>
              <a:rPr lang="en-US" altLang="en-US" sz="2800">
                <a:solidFill>
                  <a:srgbClr val="FFFFFF"/>
                </a:solidFill>
              </a:rPr>
              <a:t>. In its place, the Vietnamese installed a government led by Cambodian communists who had opposed Pol Pot. </a:t>
            </a:r>
          </a:p>
        </p:txBody>
      </p:sp>
      <p:grpSp>
        <p:nvGrpSpPr>
          <p:cNvPr id="40993" name="Group 33"/>
          <p:cNvGrpSpPr>
            <a:grpSpLocks/>
          </p:cNvGrpSpPr>
          <p:nvPr/>
        </p:nvGrpSpPr>
        <p:grpSpPr bwMode="auto">
          <a:xfrm>
            <a:off x="1905000" y="4419600"/>
            <a:ext cx="8401050" cy="2133600"/>
            <a:chOff x="240" y="2784"/>
            <a:chExt cx="5292" cy="1344"/>
          </a:xfrm>
        </p:grpSpPr>
        <p:pic>
          <p:nvPicPr>
            <p:cNvPr id="44044" name="Picture 5" descr="980417dead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 y="2832"/>
              <a:ext cx="1440" cy="1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4045" name="Group 10"/>
            <p:cNvGrpSpPr>
              <a:grpSpLocks/>
            </p:cNvGrpSpPr>
            <p:nvPr/>
          </p:nvGrpSpPr>
          <p:grpSpPr bwMode="auto">
            <a:xfrm>
              <a:off x="1776" y="2784"/>
              <a:ext cx="3756" cy="1344"/>
              <a:chOff x="0" y="0"/>
              <a:chExt cx="3960" cy="518"/>
            </a:xfrm>
          </p:grpSpPr>
          <p:sp>
            <p:nvSpPr>
              <p:cNvPr id="44046" name="Rectangle 9"/>
              <p:cNvSpPr>
                <a:spLocks noChangeArrowheads="1"/>
              </p:cNvSpPr>
              <p:nvPr/>
            </p:nvSpPr>
            <p:spPr bwMode="auto">
              <a:xfrm>
                <a:off x="0" y="0"/>
                <a:ext cx="3960" cy="5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IE" altLang="en-US">
                  <a:solidFill>
                    <a:srgbClr val="000000"/>
                  </a:solidFill>
                </a:endParaRPr>
              </a:p>
            </p:txBody>
          </p:sp>
          <p:grpSp>
            <p:nvGrpSpPr>
              <p:cNvPr id="44047" name="Group 8"/>
              <p:cNvGrpSpPr>
                <a:grpSpLocks/>
              </p:cNvGrpSpPr>
              <p:nvPr/>
            </p:nvGrpSpPr>
            <p:grpSpPr bwMode="auto">
              <a:xfrm>
                <a:off x="0" y="0"/>
                <a:ext cx="3960" cy="518"/>
                <a:chOff x="0" y="0"/>
                <a:chExt cx="3960" cy="518"/>
              </a:xfrm>
            </p:grpSpPr>
            <p:sp>
              <p:nvSpPr>
                <p:cNvPr id="44048" name="Rectangle 6"/>
                <p:cNvSpPr>
                  <a:spLocks noChangeArrowheads="1"/>
                </p:cNvSpPr>
                <p:nvPr/>
              </p:nvSpPr>
              <p:spPr bwMode="auto">
                <a:xfrm>
                  <a:off x="0" y="0"/>
                  <a:ext cx="3960" cy="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IE" altLang="en-US">
                    <a:solidFill>
                      <a:srgbClr val="000000"/>
                    </a:solidFill>
                  </a:endParaRPr>
                </a:p>
              </p:txBody>
            </p:sp>
            <p:sp>
              <p:nvSpPr>
                <p:cNvPr id="44049" name="Rectangle 7"/>
                <p:cNvSpPr>
                  <a:spLocks noChangeArrowheads="1"/>
                </p:cNvSpPr>
                <p:nvPr/>
              </p:nvSpPr>
              <p:spPr bwMode="auto">
                <a:xfrm>
                  <a:off x="0" y="0"/>
                  <a:ext cx="3960" cy="5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r>
                    <a:rPr lang="en-US" altLang="en-US" sz="2800">
                      <a:solidFill>
                        <a:srgbClr val="FFFFFF"/>
                      </a:solidFill>
                    </a:rPr>
                    <a:t>In April 1998, 73-year-old Pol Pot died of an apparent heart attack following his arrest, before he could be brought to trial by an international </a:t>
                  </a:r>
                  <a:r>
                    <a:rPr lang="en-US" altLang="en-US" sz="2800" b="1" u="sng">
                      <a:solidFill>
                        <a:srgbClr val="FFFFFF"/>
                      </a:solidFill>
                    </a:rPr>
                    <a:t>tribunal</a:t>
                  </a:r>
                  <a:r>
                    <a:rPr lang="en-US" altLang="en-US" sz="2800">
                      <a:solidFill>
                        <a:srgbClr val="FFFFFF"/>
                      </a:solidFill>
                    </a:rPr>
                    <a:t> for the events of 1975-79. </a:t>
                  </a:r>
                </a:p>
                <a:p>
                  <a:pPr fontAlgn="base">
                    <a:spcBef>
                      <a:spcPct val="0"/>
                    </a:spcBef>
                    <a:spcAft>
                      <a:spcPct val="0"/>
                    </a:spcAft>
                  </a:pPr>
                  <a:endParaRPr lang="en-US" altLang="en-US" sz="2800">
                    <a:solidFill>
                      <a:srgbClr val="FFFFFF"/>
                    </a:solidFill>
                  </a:endParaRPr>
                </a:p>
              </p:txBody>
            </p:sp>
          </p:grpSp>
        </p:grpSp>
      </p:grpSp>
      <p:grpSp>
        <p:nvGrpSpPr>
          <p:cNvPr id="40992" name="Group 32"/>
          <p:cNvGrpSpPr>
            <a:grpSpLocks/>
          </p:cNvGrpSpPr>
          <p:nvPr/>
        </p:nvGrpSpPr>
        <p:grpSpPr bwMode="auto">
          <a:xfrm>
            <a:off x="1600200" y="347664"/>
            <a:ext cx="9144000" cy="2014537"/>
            <a:chOff x="48" y="219"/>
            <a:chExt cx="5760" cy="1269"/>
          </a:xfrm>
        </p:grpSpPr>
        <p:sp>
          <p:nvSpPr>
            <p:cNvPr id="44042" name="Text Box 2"/>
            <p:cNvSpPr txBox="1">
              <a:spLocks noChangeArrowheads="1"/>
            </p:cNvSpPr>
            <p:nvPr/>
          </p:nvSpPr>
          <p:spPr bwMode="auto">
            <a:xfrm>
              <a:off x="1872" y="258"/>
              <a:ext cx="3936" cy="1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50000"/>
                </a:spcBef>
                <a:spcAft>
                  <a:spcPct val="0"/>
                </a:spcAft>
              </a:pPr>
              <a:r>
                <a:rPr lang="en-US" altLang="en-US" sz="2800" b="1">
                  <a:solidFill>
                    <a:srgbClr val="FFFF00"/>
                  </a:solidFill>
                </a:rPr>
                <a:t>Cause:</a:t>
              </a:r>
              <a:r>
                <a:rPr lang="en-US" altLang="en-US">
                  <a:solidFill>
                    <a:srgbClr val="000000"/>
                  </a:solidFill>
                </a:rPr>
                <a:t>  </a:t>
              </a:r>
              <a:r>
                <a:rPr lang="en-US" altLang="en-US" sz="2800">
                  <a:solidFill>
                    <a:srgbClr val="FFFFFF"/>
                  </a:solidFill>
                </a:rPr>
                <a:t>In 1978, Vietnam invaded Cambodia to oust the Khmer Rouge. The invasion was a response to two years of border incursions by Pol Pot's forces. </a:t>
              </a:r>
            </a:p>
          </p:txBody>
        </p:sp>
        <p:pic>
          <p:nvPicPr>
            <p:cNvPr id="44043" name="Picture 21" descr="invasion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 y="219"/>
              <a:ext cx="1776" cy="1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4037" name="Group 26"/>
          <p:cNvGrpSpPr>
            <a:grpSpLocks/>
          </p:cNvGrpSpPr>
          <p:nvPr/>
        </p:nvGrpSpPr>
        <p:grpSpPr bwMode="auto">
          <a:xfrm>
            <a:off x="3886200" y="3886200"/>
            <a:ext cx="7208838" cy="1570038"/>
            <a:chOff x="0" y="0"/>
            <a:chExt cx="4378" cy="346"/>
          </a:xfrm>
        </p:grpSpPr>
        <p:sp>
          <p:nvSpPr>
            <p:cNvPr id="44038" name="Rectangle 25"/>
            <p:cNvSpPr>
              <a:spLocks noChangeArrowheads="1"/>
            </p:cNvSpPr>
            <p:nvPr/>
          </p:nvSpPr>
          <p:spPr bwMode="auto">
            <a:xfrm>
              <a:off x="0" y="0"/>
              <a:ext cx="4378" cy="3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IE" altLang="en-US">
                <a:solidFill>
                  <a:srgbClr val="000000"/>
                </a:solidFill>
              </a:endParaRPr>
            </a:p>
          </p:txBody>
        </p:sp>
        <p:grpSp>
          <p:nvGrpSpPr>
            <p:cNvPr id="44039" name="Group 24"/>
            <p:cNvGrpSpPr>
              <a:grpSpLocks/>
            </p:cNvGrpSpPr>
            <p:nvPr/>
          </p:nvGrpSpPr>
          <p:grpSpPr bwMode="auto">
            <a:xfrm>
              <a:off x="0" y="0"/>
              <a:ext cx="4378" cy="346"/>
              <a:chOff x="0" y="0"/>
              <a:chExt cx="4378" cy="346"/>
            </a:xfrm>
          </p:grpSpPr>
          <p:sp>
            <p:nvSpPr>
              <p:cNvPr id="44040" name="Rectangle 22"/>
              <p:cNvSpPr>
                <a:spLocks noChangeArrowheads="1"/>
              </p:cNvSpPr>
              <p:nvPr/>
            </p:nvSpPr>
            <p:spPr bwMode="auto">
              <a:xfrm>
                <a:off x="0" y="0"/>
                <a:ext cx="4378" cy="1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IE" altLang="en-US">
                  <a:solidFill>
                    <a:srgbClr val="000000"/>
                  </a:solidFill>
                </a:endParaRPr>
              </a:p>
            </p:txBody>
          </p:sp>
          <p:sp>
            <p:nvSpPr>
              <p:cNvPr id="44041" name="Rectangle 23"/>
              <p:cNvSpPr>
                <a:spLocks noChangeArrowheads="1"/>
              </p:cNvSpPr>
              <p:nvPr/>
            </p:nvSpPr>
            <p:spPr bwMode="auto">
              <a:xfrm>
                <a:off x="0" y="0"/>
                <a:ext cx="4378" cy="3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fontAlgn="base">
                  <a:spcBef>
                    <a:spcPct val="0"/>
                  </a:spcBef>
                  <a:spcAft>
                    <a:spcPct val="0"/>
                  </a:spcAft>
                </a:pPr>
                <a:endParaRPr lang="en-US" altLang="en-US" sz="2800">
                  <a:solidFill>
                    <a:srgbClr val="FFFFFF"/>
                  </a:solidFill>
                </a:endParaRPr>
              </a:p>
            </p:txBody>
          </p:sp>
        </p:grpSp>
      </p:grpSp>
    </p:spTree>
    <p:extLst>
      <p:ext uri="{BB962C8B-B14F-4D97-AF65-F5344CB8AC3E}">
        <p14:creationId xmlns:p14="http://schemas.microsoft.com/office/powerpoint/2010/main" val="19165653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40992"/>
                                        </p:tgtEl>
                                        <p:attrNameLst>
                                          <p:attrName>style.visibility</p:attrName>
                                        </p:attrNameLst>
                                      </p:cBhvr>
                                      <p:to>
                                        <p:strVal val="visible"/>
                                      </p:to>
                                    </p:set>
                                    <p:anim calcmode="lin" valueType="num">
                                      <p:cBhvr additive="base">
                                        <p:cTn id="7" dur="500" fill="hold"/>
                                        <p:tgtEl>
                                          <p:spTgt spid="40992"/>
                                        </p:tgtEl>
                                        <p:attrNameLst>
                                          <p:attrName>ppt_x</p:attrName>
                                        </p:attrNameLst>
                                      </p:cBhvr>
                                      <p:tavLst>
                                        <p:tav tm="0">
                                          <p:val>
                                            <p:strVal val="0-#ppt_w/2"/>
                                          </p:val>
                                        </p:tav>
                                        <p:tav tm="100000">
                                          <p:val>
                                            <p:strVal val="#ppt_x"/>
                                          </p:val>
                                        </p:tav>
                                      </p:tavLst>
                                    </p:anim>
                                    <p:anim calcmode="lin" valueType="num">
                                      <p:cBhvr additive="base">
                                        <p:cTn id="8" dur="500" fill="hold"/>
                                        <p:tgtEl>
                                          <p:spTgt spid="4099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0963"/>
                                        </p:tgtEl>
                                        <p:attrNameLst>
                                          <p:attrName>style.visibility</p:attrName>
                                        </p:attrNameLst>
                                      </p:cBhvr>
                                      <p:to>
                                        <p:strVal val="visible"/>
                                      </p:to>
                                    </p:set>
                                    <p:anim calcmode="lin" valueType="num">
                                      <p:cBhvr additive="base">
                                        <p:cTn id="13" dur="500" fill="hold"/>
                                        <p:tgtEl>
                                          <p:spTgt spid="40963"/>
                                        </p:tgtEl>
                                        <p:attrNameLst>
                                          <p:attrName>ppt_x</p:attrName>
                                        </p:attrNameLst>
                                      </p:cBhvr>
                                      <p:tavLst>
                                        <p:tav tm="0">
                                          <p:val>
                                            <p:strVal val="0-#ppt_w/2"/>
                                          </p:val>
                                        </p:tav>
                                        <p:tav tm="100000">
                                          <p:val>
                                            <p:strVal val="#ppt_x"/>
                                          </p:val>
                                        </p:tav>
                                      </p:tavLst>
                                    </p:anim>
                                    <p:anim calcmode="lin" valueType="num">
                                      <p:cBhvr additive="base">
                                        <p:cTn id="14" dur="500" fill="hold"/>
                                        <p:tgtEl>
                                          <p:spTgt spid="40963"/>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2" fill="hold" nodeType="clickEffect">
                                  <p:stCondLst>
                                    <p:cond delay="0"/>
                                  </p:stCondLst>
                                  <p:childTnLst>
                                    <p:set>
                                      <p:cBhvr>
                                        <p:cTn id="18" dur="1" fill="hold">
                                          <p:stCondLst>
                                            <p:cond delay="0"/>
                                          </p:stCondLst>
                                        </p:cTn>
                                        <p:tgtEl>
                                          <p:spTgt spid="40993"/>
                                        </p:tgtEl>
                                        <p:attrNameLst>
                                          <p:attrName>style.visibility</p:attrName>
                                        </p:attrNameLst>
                                      </p:cBhvr>
                                      <p:to>
                                        <p:strVal val="visible"/>
                                      </p:to>
                                    </p:set>
                                    <p:anim calcmode="lin" valueType="num">
                                      <p:cBhvr additive="base">
                                        <p:cTn id="19" dur="500" fill="hold"/>
                                        <p:tgtEl>
                                          <p:spTgt spid="40993"/>
                                        </p:tgtEl>
                                        <p:attrNameLst>
                                          <p:attrName>ppt_x</p:attrName>
                                        </p:attrNameLst>
                                      </p:cBhvr>
                                      <p:tavLst>
                                        <p:tav tm="0">
                                          <p:val>
                                            <p:strVal val="0-#ppt_w/2"/>
                                          </p:val>
                                        </p:tav>
                                        <p:tav tm="100000">
                                          <p:val>
                                            <p:strVal val="#ppt_x"/>
                                          </p:val>
                                        </p:tav>
                                      </p:tavLst>
                                    </p:anim>
                                    <p:anim calcmode="lin" valueType="num">
                                      <p:cBhvr additive="base">
                                        <p:cTn id="20" dur="500" fill="hold"/>
                                        <p:tgtEl>
                                          <p:spTgt spid="4099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ChangeArrowheads="1"/>
          </p:cNvSpPr>
          <p:nvPr/>
        </p:nvSpPr>
        <p:spPr bwMode="auto">
          <a:xfrm>
            <a:off x="1981200" y="76200"/>
            <a:ext cx="7772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fontAlgn="base" hangingPunct="1">
              <a:spcBef>
                <a:spcPct val="0"/>
              </a:spcBef>
              <a:spcAft>
                <a:spcPct val="0"/>
              </a:spcAft>
            </a:pPr>
            <a:r>
              <a:rPr lang="en-US" altLang="en-US" sz="4400" b="1">
                <a:solidFill>
                  <a:srgbClr val="FFFF00"/>
                </a:solidFill>
                <a:cs typeface="Times New Roman" panose="02020603050405020304" pitchFamily="18" charset="0"/>
              </a:rPr>
              <a:t>Results of the Vietnam War</a:t>
            </a:r>
            <a:r>
              <a:rPr lang="en-US" altLang="en-US" sz="4400">
                <a:solidFill>
                  <a:srgbClr val="FFFF00"/>
                </a:solidFill>
                <a:cs typeface="Times New Roman" panose="02020603050405020304" pitchFamily="18" charset="0"/>
              </a:rPr>
              <a:t> </a:t>
            </a:r>
          </a:p>
        </p:txBody>
      </p:sp>
      <p:sp>
        <p:nvSpPr>
          <p:cNvPr id="45059" name="Text Box 8"/>
          <p:cNvSpPr txBox="1">
            <a:spLocks noChangeArrowheads="1"/>
          </p:cNvSpPr>
          <p:nvPr/>
        </p:nvSpPr>
        <p:spPr bwMode="auto">
          <a:xfrm>
            <a:off x="0" y="914400"/>
            <a:ext cx="8915400" cy="5047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50000"/>
              </a:spcBef>
              <a:spcAft>
                <a:spcPct val="0"/>
              </a:spcAft>
              <a:buFontTx/>
              <a:buChar char="•"/>
            </a:pPr>
            <a:r>
              <a:rPr lang="en-US" altLang="en-US" sz="2800" dirty="0">
                <a:solidFill>
                  <a:srgbClr val="FFFFFF"/>
                </a:solidFill>
              </a:rPr>
              <a:t> </a:t>
            </a:r>
            <a:r>
              <a:rPr lang="en-US" altLang="en-US" sz="2800" b="1" dirty="0">
                <a:solidFill>
                  <a:srgbClr val="FFFFFF"/>
                </a:solidFill>
              </a:rPr>
              <a:t>There were </a:t>
            </a:r>
            <a:r>
              <a:rPr lang="en-US" altLang="en-US" sz="2800" b="1" u="sng" dirty="0">
                <a:solidFill>
                  <a:srgbClr val="FFFFFF"/>
                </a:solidFill>
              </a:rPr>
              <a:t>58,000</a:t>
            </a:r>
            <a:r>
              <a:rPr lang="en-US" altLang="en-US" sz="2800" b="1" dirty="0">
                <a:solidFill>
                  <a:srgbClr val="FFFFFF"/>
                </a:solidFill>
              </a:rPr>
              <a:t> Americans, 400,000 South Vietnamese, and over 900,000 Viet Cong and North Vietnamese killed in Action.</a:t>
            </a:r>
          </a:p>
          <a:p>
            <a:pPr eaLnBrk="1" fontAlgn="base" hangingPunct="1">
              <a:spcBef>
                <a:spcPct val="50000"/>
              </a:spcBef>
              <a:spcAft>
                <a:spcPct val="0"/>
              </a:spcAft>
              <a:buFontTx/>
              <a:buChar char="•"/>
            </a:pPr>
            <a:r>
              <a:rPr lang="en-US" altLang="en-US" sz="2800" b="1" dirty="0">
                <a:solidFill>
                  <a:srgbClr val="FFFFFF"/>
                </a:solidFill>
              </a:rPr>
              <a:t> 304,000 Americans wounded</a:t>
            </a:r>
          </a:p>
          <a:p>
            <a:pPr eaLnBrk="1" fontAlgn="base" hangingPunct="1">
              <a:spcBef>
                <a:spcPct val="50000"/>
              </a:spcBef>
              <a:spcAft>
                <a:spcPct val="0"/>
              </a:spcAft>
              <a:buFontTx/>
              <a:buChar char="•"/>
            </a:pPr>
            <a:r>
              <a:rPr lang="en-US" altLang="en-US" sz="2800" b="1" dirty="0">
                <a:solidFill>
                  <a:srgbClr val="FFFFFF"/>
                </a:solidFill>
              </a:rPr>
              <a:t> Over 10,000 American </a:t>
            </a:r>
            <a:r>
              <a:rPr lang="en-US" altLang="en-US" sz="2800" b="1" dirty="0" smtClean="0">
                <a:solidFill>
                  <a:srgbClr val="FFFFFF"/>
                </a:solidFill>
              </a:rPr>
              <a:t>MIA/POWs</a:t>
            </a:r>
            <a:endParaRPr lang="en-US" altLang="en-US" sz="2800" b="1" dirty="0">
              <a:solidFill>
                <a:srgbClr val="FFFFFF"/>
              </a:solidFill>
            </a:endParaRPr>
          </a:p>
          <a:p>
            <a:pPr eaLnBrk="1" fontAlgn="base" hangingPunct="1">
              <a:spcBef>
                <a:spcPct val="50000"/>
              </a:spcBef>
              <a:spcAft>
                <a:spcPct val="0"/>
              </a:spcAft>
              <a:buFontTx/>
              <a:buChar char="•"/>
            </a:pPr>
            <a:r>
              <a:rPr lang="en-US" altLang="en-US" sz="2800" b="1" dirty="0">
                <a:solidFill>
                  <a:srgbClr val="FFFFFF"/>
                </a:solidFill>
              </a:rPr>
              <a:t> U.S. officially recognized Vietnam </a:t>
            </a:r>
            <a:r>
              <a:rPr lang="en-US" altLang="en-US" sz="2800" b="1" dirty="0" smtClean="0">
                <a:solidFill>
                  <a:srgbClr val="FFFFFF"/>
                </a:solidFill>
              </a:rPr>
              <a:t>in </a:t>
            </a:r>
            <a:r>
              <a:rPr lang="en-US" altLang="en-US" sz="2800" b="1" dirty="0">
                <a:solidFill>
                  <a:srgbClr val="FFFFFF"/>
                </a:solidFill>
              </a:rPr>
              <a:t>1989</a:t>
            </a:r>
          </a:p>
          <a:p>
            <a:pPr eaLnBrk="1" fontAlgn="base" hangingPunct="1">
              <a:spcBef>
                <a:spcPct val="50000"/>
              </a:spcBef>
              <a:spcAft>
                <a:spcPct val="0"/>
              </a:spcAft>
              <a:buFontTx/>
              <a:buChar char="•"/>
            </a:pPr>
            <a:r>
              <a:rPr lang="en-US" altLang="en-US" sz="2800" b="1" dirty="0">
                <a:solidFill>
                  <a:srgbClr val="FFFFFF"/>
                </a:solidFill>
              </a:rPr>
              <a:t> Vietnam still remains a united                                        nation under a </a:t>
            </a:r>
            <a:r>
              <a:rPr lang="en-US" altLang="en-US" sz="2800" b="1" u="sng" dirty="0">
                <a:solidFill>
                  <a:srgbClr val="FFFFFF"/>
                </a:solidFill>
              </a:rPr>
              <a:t>communist</a:t>
            </a:r>
            <a:r>
              <a:rPr lang="en-US" altLang="en-US" sz="2800" b="1" dirty="0">
                <a:solidFill>
                  <a:srgbClr val="FFFFFF"/>
                </a:solidFill>
              </a:rPr>
              <a:t> government</a:t>
            </a:r>
          </a:p>
          <a:p>
            <a:pPr eaLnBrk="1" fontAlgn="base" hangingPunct="1">
              <a:spcBef>
                <a:spcPct val="50000"/>
              </a:spcBef>
              <a:spcAft>
                <a:spcPct val="0"/>
              </a:spcAft>
              <a:buFontTx/>
              <a:buChar char="•"/>
            </a:pPr>
            <a:r>
              <a:rPr lang="en-US" altLang="en-US" sz="2800" b="1" dirty="0">
                <a:solidFill>
                  <a:srgbClr val="FFFFFF"/>
                </a:solidFill>
              </a:rPr>
              <a:t> Both Cambodia and Laos fall to communism</a:t>
            </a:r>
          </a:p>
        </p:txBody>
      </p:sp>
      <p:pic>
        <p:nvPicPr>
          <p:cNvPr id="45060"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0045" y="2006822"/>
            <a:ext cx="5034566" cy="3411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325803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721" name="Group 25"/>
          <p:cNvGrpSpPr>
            <a:grpSpLocks/>
          </p:cNvGrpSpPr>
          <p:nvPr/>
        </p:nvGrpSpPr>
        <p:grpSpPr bwMode="auto">
          <a:xfrm>
            <a:off x="2057400" y="1143000"/>
            <a:ext cx="7659688" cy="3581400"/>
            <a:chOff x="336" y="720"/>
            <a:chExt cx="4825" cy="2256"/>
          </a:xfrm>
        </p:grpSpPr>
        <p:pic>
          <p:nvPicPr>
            <p:cNvPr id="4608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6" y="720"/>
              <a:ext cx="1465" cy="2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087" name="Picture 22" descr="VNMWall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 y="1200"/>
              <a:ext cx="2784" cy="1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6083" name="Rectangle 23"/>
          <p:cNvSpPr>
            <a:spLocks noChangeArrowheads="1"/>
          </p:cNvSpPr>
          <p:nvPr/>
        </p:nvSpPr>
        <p:spPr bwMode="auto">
          <a:xfrm>
            <a:off x="1981200" y="228600"/>
            <a:ext cx="7772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fontAlgn="base" hangingPunct="1">
              <a:spcBef>
                <a:spcPct val="0"/>
              </a:spcBef>
              <a:spcAft>
                <a:spcPct val="0"/>
              </a:spcAft>
            </a:pPr>
            <a:r>
              <a:rPr lang="en-US" altLang="en-US" sz="4400" b="1">
                <a:solidFill>
                  <a:srgbClr val="FFFF00"/>
                </a:solidFill>
                <a:cs typeface="Times New Roman" panose="02020603050405020304" pitchFamily="18" charset="0"/>
              </a:rPr>
              <a:t>The Vietnam War Memorial</a:t>
            </a:r>
            <a:r>
              <a:rPr lang="en-US" altLang="en-US" sz="4400">
                <a:solidFill>
                  <a:srgbClr val="FFFF00"/>
                </a:solidFill>
                <a:cs typeface="Times New Roman" panose="02020603050405020304" pitchFamily="18" charset="0"/>
              </a:rPr>
              <a:t> </a:t>
            </a:r>
          </a:p>
        </p:txBody>
      </p:sp>
      <p:sp>
        <p:nvSpPr>
          <p:cNvPr id="46084" name="Text Box 24"/>
          <p:cNvSpPr txBox="1">
            <a:spLocks noChangeArrowheads="1"/>
          </p:cNvSpPr>
          <p:nvPr/>
        </p:nvSpPr>
        <p:spPr bwMode="auto">
          <a:xfrm>
            <a:off x="1524000" y="5105400"/>
            <a:ext cx="9144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fontAlgn="base" hangingPunct="1">
              <a:spcBef>
                <a:spcPct val="50000"/>
              </a:spcBef>
              <a:spcAft>
                <a:spcPct val="0"/>
              </a:spcAft>
            </a:pPr>
            <a:r>
              <a:rPr lang="en-US" altLang="en-US" sz="2800">
                <a:solidFill>
                  <a:srgbClr val="FFFFFF"/>
                </a:solidFill>
              </a:rPr>
              <a:t>The Vietnam Veterans </a:t>
            </a:r>
            <a:r>
              <a:rPr lang="en-US" altLang="en-US" sz="2800" b="1" u="sng">
                <a:solidFill>
                  <a:srgbClr val="FFFFFF"/>
                </a:solidFill>
              </a:rPr>
              <a:t>Memorial</a:t>
            </a:r>
            <a:r>
              <a:rPr lang="en-US" altLang="en-US" sz="2800">
                <a:solidFill>
                  <a:srgbClr val="FFFFFF"/>
                </a:solidFill>
              </a:rPr>
              <a:t> was not dedicated until 1982, more than seven years after the end of the war.</a:t>
            </a:r>
          </a:p>
        </p:txBody>
      </p:sp>
      <p:sp>
        <p:nvSpPr>
          <p:cNvPr id="46085" name="Text Box 26">
            <a:hlinkClick r:id="rId4"/>
          </p:cNvPr>
          <p:cNvSpPr txBox="1">
            <a:spLocks noChangeArrowheads="1"/>
          </p:cNvSpPr>
          <p:nvPr/>
        </p:nvSpPr>
        <p:spPr bwMode="auto">
          <a:xfrm>
            <a:off x="2743200" y="6172201"/>
            <a:ext cx="1447800" cy="466725"/>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50000"/>
              </a:spcBef>
              <a:spcAft>
                <a:spcPct val="0"/>
              </a:spcAft>
            </a:pPr>
            <a:r>
              <a:rPr lang="en-US" altLang="en-US" dirty="0">
                <a:solidFill>
                  <a:srgbClr val="000000"/>
                </a:solidFill>
              </a:rPr>
              <a:t>Film </a:t>
            </a:r>
            <a:r>
              <a:rPr lang="en-US" altLang="en-US" dirty="0">
                <a:solidFill>
                  <a:srgbClr val="000000"/>
                </a:solidFill>
                <a:hlinkClick r:id="rId5"/>
              </a:rPr>
              <a:t>Clip</a:t>
            </a:r>
            <a:endParaRPr lang="en-US" altLang="en-US" dirty="0">
              <a:solidFill>
                <a:srgbClr val="000000"/>
              </a:solidFill>
            </a:endParaRPr>
          </a:p>
        </p:txBody>
      </p:sp>
    </p:spTree>
    <p:extLst>
      <p:ext uri="{BB962C8B-B14F-4D97-AF65-F5344CB8AC3E}">
        <p14:creationId xmlns:p14="http://schemas.microsoft.com/office/powerpoint/2010/main" val="13152508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9721"/>
                                        </p:tgtEl>
                                        <p:attrNameLst>
                                          <p:attrName>style.visibility</p:attrName>
                                        </p:attrNameLst>
                                      </p:cBhvr>
                                      <p:to>
                                        <p:strVal val="visible"/>
                                      </p:to>
                                    </p:set>
                                    <p:animEffect transition="in" filter="dissolve">
                                      <p:cBhvr>
                                        <p:cTn id="7" dur="500"/>
                                        <p:tgtEl>
                                          <p:spTgt spid="297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2286000" y="6019800"/>
            <a:ext cx="7696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50000"/>
              </a:spcBef>
              <a:spcAft>
                <a:spcPct val="0"/>
              </a:spcAft>
            </a:pPr>
            <a:endParaRPr lang="en-US" altLang="en-US">
              <a:solidFill>
                <a:srgbClr val="000000"/>
              </a:solidFill>
            </a:endParaRPr>
          </a:p>
        </p:txBody>
      </p:sp>
      <p:sp>
        <p:nvSpPr>
          <p:cNvPr id="4099" name="Text Box 3"/>
          <p:cNvSpPr txBox="1">
            <a:spLocks noChangeArrowheads="1"/>
          </p:cNvSpPr>
          <p:nvPr/>
        </p:nvSpPr>
        <p:spPr bwMode="auto">
          <a:xfrm>
            <a:off x="7010400" y="4343401"/>
            <a:ext cx="3657600" cy="222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fontAlgn="base" hangingPunct="1">
              <a:spcBef>
                <a:spcPct val="50000"/>
              </a:spcBef>
              <a:spcAft>
                <a:spcPct val="0"/>
              </a:spcAft>
            </a:pPr>
            <a:r>
              <a:rPr lang="en-US" altLang="en-US" sz="2800" b="1">
                <a:solidFill>
                  <a:srgbClr val="FFFF00"/>
                </a:solidFill>
              </a:rPr>
              <a:t>Result:</a:t>
            </a:r>
            <a:r>
              <a:rPr lang="en-US" altLang="en-US" sz="2800">
                <a:solidFill>
                  <a:srgbClr val="FFFFFF"/>
                </a:solidFill>
              </a:rPr>
              <a:t> Ho Chi Minh’s Indochinese Communist Party led strikes and revolts against the French.</a:t>
            </a:r>
          </a:p>
        </p:txBody>
      </p:sp>
      <p:sp>
        <p:nvSpPr>
          <p:cNvPr id="4109" name="Text Box 13"/>
          <p:cNvSpPr txBox="1">
            <a:spLocks noChangeArrowheads="1"/>
          </p:cNvSpPr>
          <p:nvPr/>
        </p:nvSpPr>
        <p:spPr bwMode="auto">
          <a:xfrm>
            <a:off x="7010400" y="228601"/>
            <a:ext cx="3657600" cy="3935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fontAlgn="base" hangingPunct="1">
              <a:spcBef>
                <a:spcPct val="50000"/>
              </a:spcBef>
              <a:spcAft>
                <a:spcPct val="0"/>
              </a:spcAft>
            </a:pPr>
            <a:r>
              <a:rPr lang="en-US" altLang="en-US" sz="2800" b="1">
                <a:solidFill>
                  <a:srgbClr val="FFFF00"/>
                </a:solidFill>
              </a:rPr>
              <a:t>Cause:</a:t>
            </a:r>
            <a:r>
              <a:rPr lang="en-US" altLang="en-US" sz="2800">
                <a:solidFill>
                  <a:srgbClr val="FFFFFF"/>
                </a:solidFill>
              </a:rPr>
              <a:t> Starting in 1858, the French colonized and controlled most of Southeast Asia and began to utilize their valuable resources.  The region became known as French Indochina.</a:t>
            </a:r>
          </a:p>
        </p:txBody>
      </p:sp>
      <p:grpSp>
        <p:nvGrpSpPr>
          <p:cNvPr id="5125" name="Group 14"/>
          <p:cNvGrpSpPr>
            <a:grpSpLocks/>
          </p:cNvGrpSpPr>
          <p:nvPr/>
        </p:nvGrpSpPr>
        <p:grpSpPr bwMode="auto">
          <a:xfrm>
            <a:off x="1600200" y="76200"/>
            <a:ext cx="5410200" cy="6705600"/>
            <a:chOff x="1152" y="720"/>
            <a:chExt cx="9875" cy="14544"/>
          </a:xfrm>
        </p:grpSpPr>
        <p:pic>
          <p:nvPicPr>
            <p:cNvPr id="5126"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2" y="720"/>
              <a:ext cx="9875" cy="14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WordArt 16"/>
            <p:cNvSpPr>
              <a:spLocks noChangeArrowheads="1" noChangeShapeType="1" noTextEdit="1"/>
            </p:cNvSpPr>
            <p:nvPr/>
          </p:nvSpPr>
          <p:spPr bwMode="auto">
            <a:xfrm>
              <a:off x="2592" y="4032"/>
              <a:ext cx="1008" cy="468"/>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en-US" sz="3600" kern="10">
                  <a:ln w="19050">
                    <a:solidFill>
                      <a:srgbClr val="000000"/>
                    </a:solidFill>
                    <a:round/>
                    <a:headEnd/>
                    <a:tailEnd/>
                  </a:ln>
                  <a:solidFill>
                    <a:srgbClr val="FF0000"/>
                  </a:solidFill>
                  <a:effectLst>
                    <a:outerShdw dist="35921" dir="2700000" algn="ctr" rotWithShape="0">
                      <a:srgbClr val="990000"/>
                    </a:outerShdw>
                  </a:effectLst>
                  <a:latin typeface="Impact" panose="020B0806030902050204" pitchFamily="34" charset="0"/>
                </a:rPr>
                <a:t>Laos</a:t>
              </a:r>
            </a:p>
          </p:txBody>
        </p:sp>
        <p:sp>
          <p:nvSpPr>
            <p:cNvPr id="5128" name="WordArt 17"/>
            <p:cNvSpPr>
              <a:spLocks noChangeArrowheads="1" noChangeShapeType="1" noTextEdit="1"/>
            </p:cNvSpPr>
            <p:nvPr/>
          </p:nvSpPr>
          <p:spPr bwMode="auto">
            <a:xfrm>
              <a:off x="4464" y="10656"/>
              <a:ext cx="2097" cy="505"/>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en-US" sz="3600" kern="10">
                  <a:ln w="19050">
                    <a:solidFill>
                      <a:srgbClr val="000000"/>
                    </a:solidFill>
                    <a:round/>
                    <a:headEnd/>
                    <a:tailEnd/>
                  </a:ln>
                  <a:solidFill>
                    <a:srgbClr val="FF0000"/>
                  </a:solidFill>
                  <a:effectLst>
                    <a:outerShdw dist="35921" dir="2700000" algn="ctr" rotWithShape="0">
                      <a:srgbClr val="990000"/>
                    </a:outerShdw>
                  </a:effectLst>
                  <a:latin typeface="Impact" panose="020B0806030902050204" pitchFamily="34" charset="0"/>
                </a:rPr>
                <a:t>Cambodia</a:t>
              </a:r>
            </a:p>
          </p:txBody>
        </p:sp>
        <p:sp>
          <p:nvSpPr>
            <p:cNvPr id="5129" name="WordArt 18"/>
            <p:cNvSpPr>
              <a:spLocks noChangeArrowheads="1" noChangeShapeType="1" noTextEdit="1"/>
            </p:cNvSpPr>
            <p:nvPr/>
          </p:nvSpPr>
          <p:spPr bwMode="auto">
            <a:xfrm>
              <a:off x="2304" y="7056"/>
              <a:ext cx="1736" cy="556"/>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en-US" sz="3600" kern="10">
                  <a:ln w="19050">
                    <a:solidFill>
                      <a:srgbClr val="000000"/>
                    </a:solidFill>
                    <a:round/>
                    <a:headEnd/>
                    <a:tailEnd/>
                  </a:ln>
                  <a:solidFill>
                    <a:srgbClr val="FF0000"/>
                  </a:solidFill>
                  <a:effectLst>
                    <a:outerShdw dist="35921" dir="2700000" algn="ctr" rotWithShape="0">
                      <a:srgbClr val="990000"/>
                    </a:outerShdw>
                  </a:effectLst>
                  <a:latin typeface="Impact" panose="020B0806030902050204" pitchFamily="34" charset="0"/>
                </a:rPr>
                <a:t>Thailand</a:t>
              </a:r>
            </a:p>
          </p:txBody>
        </p:sp>
        <p:sp>
          <p:nvSpPr>
            <p:cNvPr id="5130" name="WordArt 19"/>
            <p:cNvSpPr>
              <a:spLocks noChangeArrowheads="1" noChangeShapeType="1" noTextEdit="1"/>
            </p:cNvSpPr>
            <p:nvPr/>
          </p:nvSpPr>
          <p:spPr bwMode="auto">
            <a:xfrm>
              <a:off x="6768" y="4176"/>
              <a:ext cx="1728" cy="988"/>
            </a:xfrm>
            <a:prstGeom prst="rect">
              <a:avLst/>
            </a:prstGeom>
          </p:spPr>
          <p:txBody>
            <a:bodyPr wrap="none" fromWordArt="1">
              <a:prstTxWarp prst="textPlain">
                <a:avLst>
                  <a:gd name="adj" fmla="val 44792"/>
                </a:avLst>
              </a:prstTxWarp>
            </a:bodyPr>
            <a:lstStyle/>
            <a:p>
              <a:pPr algn="ctr" fontAlgn="base">
                <a:spcBef>
                  <a:spcPct val="0"/>
                </a:spcBef>
                <a:spcAft>
                  <a:spcPct val="0"/>
                </a:spcAft>
              </a:pPr>
              <a:r>
                <a:rPr lang="en-US" sz="3600" kern="10">
                  <a:ln w="19050">
                    <a:solidFill>
                      <a:srgbClr val="000000"/>
                    </a:solidFill>
                    <a:round/>
                    <a:headEnd/>
                    <a:tailEnd/>
                  </a:ln>
                  <a:solidFill>
                    <a:srgbClr val="0000FF"/>
                  </a:solidFill>
                  <a:effectLst>
                    <a:outerShdw dist="35921" dir="2700000" algn="ctr" rotWithShape="0">
                      <a:srgbClr val="990000"/>
                    </a:outerShdw>
                  </a:effectLst>
                  <a:latin typeface="Impact" panose="020B0806030902050204" pitchFamily="34" charset="0"/>
                </a:rPr>
                <a:t>Gulf of </a:t>
              </a:r>
            </a:p>
            <a:p>
              <a:pPr algn="ctr" fontAlgn="base">
                <a:spcBef>
                  <a:spcPct val="0"/>
                </a:spcBef>
                <a:spcAft>
                  <a:spcPct val="0"/>
                </a:spcAft>
              </a:pPr>
              <a:r>
                <a:rPr lang="en-US" sz="3600" kern="10">
                  <a:ln w="19050">
                    <a:solidFill>
                      <a:srgbClr val="000000"/>
                    </a:solidFill>
                    <a:round/>
                    <a:headEnd/>
                    <a:tailEnd/>
                  </a:ln>
                  <a:solidFill>
                    <a:srgbClr val="0000FF"/>
                  </a:solidFill>
                  <a:effectLst>
                    <a:outerShdw dist="35921" dir="2700000" algn="ctr" rotWithShape="0">
                      <a:srgbClr val="990000"/>
                    </a:outerShdw>
                  </a:effectLst>
                  <a:latin typeface="Impact" panose="020B0806030902050204" pitchFamily="34" charset="0"/>
                </a:rPr>
                <a:t>Tonkin</a:t>
              </a:r>
            </a:p>
          </p:txBody>
        </p:sp>
        <p:sp>
          <p:nvSpPr>
            <p:cNvPr id="5131" name="Line 20"/>
            <p:cNvSpPr>
              <a:spLocks noChangeShapeType="1"/>
            </p:cNvSpPr>
            <p:nvPr/>
          </p:nvSpPr>
          <p:spPr bwMode="auto">
            <a:xfrm>
              <a:off x="1152" y="6480"/>
              <a:ext cx="9792"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a:solidFill>
                  <a:srgbClr val="000000"/>
                </a:solidFill>
              </a:endParaRPr>
            </a:p>
          </p:txBody>
        </p:sp>
        <p:sp>
          <p:nvSpPr>
            <p:cNvPr id="5132" name="WordArt 21"/>
            <p:cNvSpPr>
              <a:spLocks noChangeArrowheads="1" noChangeShapeType="1" noTextEdit="1"/>
            </p:cNvSpPr>
            <p:nvPr/>
          </p:nvSpPr>
          <p:spPr bwMode="auto">
            <a:xfrm>
              <a:off x="7200" y="6269"/>
              <a:ext cx="1872" cy="355"/>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en-US" sz="3600" kern="10">
                  <a:ln w="19050">
                    <a:solidFill>
                      <a:srgbClr val="000000"/>
                    </a:solidFill>
                    <a:round/>
                    <a:headEnd/>
                    <a:tailEnd/>
                  </a:ln>
                  <a:solidFill>
                    <a:srgbClr val="00FFFF"/>
                  </a:solidFill>
                  <a:effectLst>
                    <a:outerShdw dist="35921" dir="2700000" algn="ctr" rotWithShape="0">
                      <a:srgbClr val="990000"/>
                    </a:outerShdw>
                  </a:effectLst>
                  <a:latin typeface="Impact" panose="020B0806030902050204" pitchFamily="34" charset="0"/>
                </a:rPr>
                <a:t>17th Parallel</a:t>
              </a:r>
            </a:p>
          </p:txBody>
        </p:sp>
      </p:grpSp>
    </p:spTree>
    <p:extLst>
      <p:ext uri="{BB962C8B-B14F-4D97-AF65-F5344CB8AC3E}">
        <p14:creationId xmlns:p14="http://schemas.microsoft.com/office/powerpoint/2010/main" val="26864074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grpId="0" nodeType="clickEffect">
                                  <p:stCondLst>
                                    <p:cond delay="0"/>
                                  </p:stCondLst>
                                  <p:childTnLst>
                                    <p:set>
                                      <p:cBhvr>
                                        <p:cTn id="6" dur="1" fill="hold">
                                          <p:stCondLst>
                                            <p:cond delay="0"/>
                                          </p:stCondLst>
                                        </p:cTn>
                                        <p:tgtEl>
                                          <p:spTgt spid="4109"/>
                                        </p:tgtEl>
                                        <p:attrNameLst>
                                          <p:attrName>style.visibility</p:attrName>
                                        </p:attrNameLst>
                                      </p:cBhvr>
                                      <p:to>
                                        <p:strVal val="visible"/>
                                      </p:to>
                                    </p:set>
                                    <p:anim calcmode="lin" valueType="num">
                                      <p:cBhvr additive="base">
                                        <p:cTn id="7" dur="5000" fill="hold"/>
                                        <p:tgtEl>
                                          <p:spTgt spid="4109"/>
                                        </p:tgtEl>
                                        <p:attrNameLst>
                                          <p:attrName>ppt_x</p:attrName>
                                        </p:attrNameLst>
                                      </p:cBhvr>
                                      <p:tavLst>
                                        <p:tav tm="0">
                                          <p:val>
                                            <p:strVal val="#ppt_x"/>
                                          </p:val>
                                        </p:tav>
                                        <p:tav tm="100000">
                                          <p:val>
                                            <p:strVal val="#ppt_x"/>
                                          </p:val>
                                        </p:tav>
                                      </p:tavLst>
                                    </p:anim>
                                    <p:anim calcmode="lin" valueType="num">
                                      <p:cBhvr additive="base">
                                        <p:cTn id="8" dur="5000" fill="hold"/>
                                        <p:tgtEl>
                                          <p:spTgt spid="4109"/>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4099"/>
                                        </p:tgtEl>
                                        <p:attrNameLst>
                                          <p:attrName>style.visibility</p:attrName>
                                        </p:attrNameLst>
                                      </p:cBhvr>
                                      <p:to>
                                        <p:strVal val="visible"/>
                                      </p:to>
                                    </p:set>
                                    <p:animEffect transition="in" filter="blinds(horizontal)">
                                      <p:cBhvr>
                                        <p:cTn id="13" dur="5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autoUpdateAnimBg="0"/>
      <p:bldP spid="4109"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Japan%20fla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219200"/>
            <a:ext cx="2895600" cy="2046288"/>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124" name="Text Box 4"/>
          <p:cNvSpPr txBox="1">
            <a:spLocks noChangeArrowheads="1"/>
          </p:cNvSpPr>
          <p:nvPr/>
        </p:nvSpPr>
        <p:spPr bwMode="auto">
          <a:xfrm>
            <a:off x="5334000" y="1447800"/>
            <a:ext cx="54102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50000"/>
              </a:spcBef>
              <a:spcAft>
                <a:spcPct val="0"/>
              </a:spcAft>
            </a:pPr>
            <a:r>
              <a:rPr lang="en-US" altLang="en-US" sz="2800" b="1">
                <a:solidFill>
                  <a:srgbClr val="FFFF00"/>
                </a:solidFill>
              </a:rPr>
              <a:t>1940-</a:t>
            </a:r>
            <a:r>
              <a:rPr lang="en-US" altLang="en-US" sz="2800">
                <a:solidFill>
                  <a:srgbClr val="000000"/>
                </a:solidFill>
              </a:rPr>
              <a:t> </a:t>
            </a:r>
            <a:r>
              <a:rPr lang="en-US" altLang="en-US" sz="2800">
                <a:solidFill>
                  <a:srgbClr val="FFFFFF"/>
                </a:solidFill>
              </a:rPr>
              <a:t>During World War II, </a:t>
            </a:r>
            <a:r>
              <a:rPr lang="en-US" altLang="en-US" sz="2800" b="1" u="sng">
                <a:solidFill>
                  <a:srgbClr val="FFFFFF"/>
                </a:solidFill>
              </a:rPr>
              <a:t>Japan</a:t>
            </a:r>
            <a:r>
              <a:rPr lang="en-US" altLang="en-US" sz="2800">
                <a:solidFill>
                  <a:srgbClr val="FFFFFF"/>
                </a:solidFill>
              </a:rPr>
              <a:t>  	seizes control of Vietnam.</a:t>
            </a:r>
          </a:p>
        </p:txBody>
      </p:sp>
      <p:sp>
        <p:nvSpPr>
          <p:cNvPr id="5125" name="Text Box 5"/>
          <p:cNvSpPr txBox="1">
            <a:spLocks noChangeArrowheads="1"/>
          </p:cNvSpPr>
          <p:nvPr/>
        </p:nvSpPr>
        <p:spPr bwMode="auto">
          <a:xfrm>
            <a:off x="1752600" y="3868738"/>
            <a:ext cx="6172200" cy="2227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50000"/>
              </a:spcBef>
              <a:spcAft>
                <a:spcPct val="0"/>
              </a:spcAft>
            </a:pPr>
            <a:r>
              <a:rPr lang="en-US" altLang="en-US" sz="2800" b="1">
                <a:solidFill>
                  <a:srgbClr val="FFFF00"/>
                </a:solidFill>
              </a:rPr>
              <a:t>1941-</a:t>
            </a:r>
            <a:r>
              <a:rPr lang="en-US" altLang="en-US" sz="2800">
                <a:solidFill>
                  <a:srgbClr val="000000"/>
                </a:solidFill>
              </a:rPr>
              <a:t> </a:t>
            </a:r>
            <a:r>
              <a:rPr lang="en-US" altLang="en-US" sz="2800">
                <a:solidFill>
                  <a:srgbClr val="FFFFFF"/>
                </a:solidFill>
              </a:rPr>
              <a:t>Happy to see the French gone,           	the Vietnamese still feared the 	Japanese.  As a result, Ho Chi 	Minh and others found the 	</a:t>
            </a:r>
            <a:r>
              <a:rPr lang="en-US" altLang="en-US" sz="2800" b="1" u="sng">
                <a:solidFill>
                  <a:srgbClr val="FFFFFF"/>
                </a:solidFill>
              </a:rPr>
              <a:t>Vietminh (Independence) league</a:t>
            </a:r>
          </a:p>
        </p:txBody>
      </p:sp>
      <p:pic>
        <p:nvPicPr>
          <p:cNvPr id="512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3352800"/>
            <a:ext cx="28194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50" name="Rectangle 9"/>
          <p:cNvSpPr>
            <a:spLocks noChangeArrowheads="1"/>
          </p:cNvSpPr>
          <p:nvPr/>
        </p:nvSpPr>
        <p:spPr bwMode="auto">
          <a:xfrm>
            <a:off x="1524000" y="228600"/>
            <a:ext cx="8839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fontAlgn="base" hangingPunct="1">
              <a:spcBef>
                <a:spcPct val="0"/>
              </a:spcBef>
              <a:spcAft>
                <a:spcPct val="0"/>
              </a:spcAft>
            </a:pPr>
            <a:r>
              <a:rPr lang="en-US" altLang="en-US" sz="4400" b="1">
                <a:solidFill>
                  <a:srgbClr val="FFFF00"/>
                </a:solidFill>
              </a:rPr>
              <a:t>World War II</a:t>
            </a:r>
          </a:p>
        </p:txBody>
      </p:sp>
    </p:spTree>
    <p:extLst>
      <p:ext uri="{BB962C8B-B14F-4D97-AF65-F5344CB8AC3E}">
        <p14:creationId xmlns:p14="http://schemas.microsoft.com/office/powerpoint/2010/main" val="30177049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blinds(horizontal)">
                                      <p:cBhvr>
                                        <p:cTn id="7" dur="500"/>
                                        <p:tgtEl>
                                          <p:spTgt spid="51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5" fill="hold" nodeType="clickEffect">
                                  <p:stCondLst>
                                    <p:cond delay="0"/>
                                  </p:stCondLst>
                                  <p:childTnLst>
                                    <p:set>
                                      <p:cBhvr>
                                        <p:cTn id="11" dur="1" fill="hold">
                                          <p:stCondLst>
                                            <p:cond delay="0"/>
                                          </p:stCondLst>
                                        </p:cTn>
                                        <p:tgtEl>
                                          <p:spTgt spid="5123"/>
                                        </p:tgtEl>
                                        <p:attrNameLst>
                                          <p:attrName>style.visibility</p:attrName>
                                        </p:attrNameLst>
                                      </p:cBhvr>
                                      <p:to>
                                        <p:strVal val="visible"/>
                                      </p:to>
                                    </p:set>
                                    <p:animEffect transition="in" filter="blinds(vertical)">
                                      <p:cBhvr>
                                        <p:cTn id="12" dur="500"/>
                                        <p:tgtEl>
                                          <p:spTgt spid="512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5" fill="hold" grpId="0" nodeType="clickEffect">
                                  <p:stCondLst>
                                    <p:cond delay="0"/>
                                  </p:stCondLst>
                                  <p:childTnLst>
                                    <p:set>
                                      <p:cBhvr>
                                        <p:cTn id="16" dur="1" fill="hold">
                                          <p:stCondLst>
                                            <p:cond delay="0"/>
                                          </p:stCondLst>
                                        </p:cTn>
                                        <p:tgtEl>
                                          <p:spTgt spid="5125"/>
                                        </p:tgtEl>
                                        <p:attrNameLst>
                                          <p:attrName>style.visibility</p:attrName>
                                        </p:attrNameLst>
                                      </p:cBhvr>
                                      <p:to>
                                        <p:strVal val="visible"/>
                                      </p:to>
                                    </p:set>
                                    <p:animEffect transition="in" filter="blinds(vertical)">
                                      <p:cBhvr>
                                        <p:cTn id="17" dur="500"/>
                                        <p:tgtEl>
                                          <p:spTgt spid="512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5128"/>
                                        </p:tgtEl>
                                        <p:attrNameLst>
                                          <p:attrName>style.visibility</p:attrName>
                                        </p:attrNameLst>
                                      </p:cBhvr>
                                      <p:to>
                                        <p:strVal val="visible"/>
                                      </p:to>
                                    </p:set>
                                    <p:animEffect transition="in" filter="dissolve">
                                      <p:cBhvr>
                                        <p:cTn id="22" dur="500"/>
                                        <p:tgtEl>
                                          <p:spTgt spid="5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autoUpdateAnimBg="0"/>
      <p:bldP spid="5125"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2362200" y="4267200"/>
            <a:ext cx="71628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50000"/>
              </a:spcBef>
              <a:spcAft>
                <a:spcPct val="0"/>
              </a:spcAft>
            </a:pPr>
            <a:r>
              <a:rPr lang="en-US" altLang="en-US" sz="2800" b="1">
                <a:solidFill>
                  <a:srgbClr val="FFFF00"/>
                </a:solidFill>
              </a:rPr>
              <a:t>Cause:</a:t>
            </a:r>
            <a:r>
              <a:rPr lang="en-US" altLang="en-US" sz="2800">
                <a:solidFill>
                  <a:srgbClr val="000000"/>
                </a:solidFill>
              </a:rPr>
              <a:t> </a:t>
            </a:r>
            <a:r>
              <a:rPr lang="en-US" altLang="en-US" sz="2800">
                <a:solidFill>
                  <a:srgbClr val="FFFFFF"/>
                </a:solidFill>
              </a:rPr>
              <a:t>Japan leaves Vietnam in 1945 after its 	  defeat in WWII.</a:t>
            </a:r>
            <a:r>
              <a:rPr lang="en-US" altLang="en-US" sz="2800">
                <a:solidFill>
                  <a:srgbClr val="000000"/>
                </a:solidFill>
              </a:rPr>
              <a:t> </a:t>
            </a:r>
          </a:p>
        </p:txBody>
      </p:sp>
      <p:pic>
        <p:nvPicPr>
          <p:cNvPr id="6152" name="Picture 8" descr="lawrence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9326" y="342900"/>
            <a:ext cx="3800475" cy="3411538"/>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6155" name="Picture 11" descr="French%20Foreign%20Leg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1" y="228600"/>
            <a:ext cx="2136775" cy="365760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156" name="Text Box 12"/>
          <p:cNvSpPr txBox="1">
            <a:spLocks noChangeArrowheads="1"/>
          </p:cNvSpPr>
          <p:nvPr/>
        </p:nvSpPr>
        <p:spPr bwMode="auto">
          <a:xfrm>
            <a:off x="2362200" y="5334000"/>
            <a:ext cx="70104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50000"/>
              </a:spcBef>
              <a:spcAft>
                <a:spcPct val="0"/>
              </a:spcAft>
            </a:pPr>
            <a:r>
              <a:rPr lang="en-US" altLang="en-US" sz="2800" b="1">
                <a:solidFill>
                  <a:srgbClr val="FFFF00"/>
                </a:solidFill>
              </a:rPr>
              <a:t>Result:</a:t>
            </a:r>
            <a:r>
              <a:rPr lang="en-US" altLang="en-US" sz="2800">
                <a:solidFill>
                  <a:srgbClr val="000000"/>
                </a:solidFill>
              </a:rPr>
              <a:t> </a:t>
            </a:r>
            <a:r>
              <a:rPr lang="en-US" altLang="en-US" sz="2800">
                <a:solidFill>
                  <a:srgbClr val="FFFFFF"/>
                </a:solidFill>
              </a:rPr>
              <a:t>The French try to regain the former 	   	   colony.</a:t>
            </a:r>
          </a:p>
        </p:txBody>
      </p:sp>
    </p:spTree>
    <p:extLst>
      <p:ext uri="{BB962C8B-B14F-4D97-AF65-F5344CB8AC3E}">
        <p14:creationId xmlns:p14="http://schemas.microsoft.com/office/powerpoint/2010/main" val="24876515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checkerboard(across)">
                                      <p:cBhvr>
                                        <p:cTn id="7" dur="500"/>
                                        <p:tgtEl>
                                          <p:spTgt spid="61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6152"/>
                                        </p:tgtEl>
                                        <p:attrNameLst>
                                          <p:attrName>style.visibility</p:attrName>
                                        </p:attrNameLst>
                                      </p:cBhvr>
                                      <p:to>
                                        <p:strVal val="visible"/>
                                      </p:to>
                                    </p:set>
                                    <p:animEffect transition="in" filter="dissolve">
                                      <p:cBhvr>
                                        <p:cTn id="12" dur="500"/>
                                        <p:tgtEl>
                                          <p:spTgt spid="615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6156"/>
                                        </p:tgtEl>
                                        <p:attrNameLst>
                                          <p:attrName>style.visibility</p:attrName>
                                        </p:attrNameLst>
                                      </p:cBhvr>
                                      <p:to>
                                        <p:strVal val="visible"/>
                                      </p:to>
                                    </p:set>
                                    <p:animEffect transition="in" filter="checkerboard(across)">
                                      <p:cBhvr>
                                        <p:cTn id="17" dur="500"/>
                                        <p:tgtEl>
                                          <p:spTgt spid="615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6155"/>
                                        </p:tgtEl>
                                        <p:attrNameLst>
                                          <p:attrName>style.visibility</p:attrName>
                                        </p:attrNameLst>
                                      </p:cBhvr>
                                      <p:to>
                                        <p:strVal val="visible"/>
                                      </p:to>
                                    </p:set>
                                    <p:animEffect transition="in" filter="wipe(up)">
                                      <p:cBhvr>
                                        <p:cTn id="22" dur="500"/>
                                        <p:tgtEl>
                                          <p:spTgt spid="6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utoUpdateAnimBg="0"/>
      <p:bldP spid="6156"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1905000" y="5073651"/>
            <a:ext cx="8763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50000"/>
              </a:spcBef>
              <a:spcAft>
                <a:spcPct val="0"/>
              </a:spcAft>
            </a:pPr>
            <a:r>
              <a:rPr lang="en-US" altLang="en-US" sz="2800" b="1">
                <a:solidFill>
                  <a:srgbClr val="FFFF00"/>
                </a:solidFill>
              </a:rPr>
              <a:t>Cause:</a:t>
            </a:r>
            <a:r>
              <a:rPr lang="en-US" altLang="en-US" sz="2800">
                <a:solidFill>
                  <a:srgbClr val="000000"/>
                </a:solidFill>
              </a:rPr>
              <a:t>  </a:t>
            </a:r>
            <a:r>
              <a:rPr lang="en-US" altLang="en-US" sz="2800">
                <a:solidFill>
                  <a:srgbClr val="FFFFFF"/>
                </a:solidFill>
              </a:rPr>
              <a:t>In 1954, the French are defeated at </a:t>
            </a:r>
            <a:r>
              <a:rPr lang="en-US" altLang="en-US" sz="2800" b="1" u="sng">
                <a:solidFill>
                  <a:srgbClr val="FFFFFF"/>
                </a:solidFill>
              </a:rPr>
              <a:t>Dien Bien Phu.</a:t>
            </a:r>
          </a:p>
        </p:txBody>
      </p:sp>
      <p:sp>
        <p:nvSpPr>
          <p:cNvPr id="7171" name="Text Box 3"/>
          <p:cNvSpPr txBox="1">
            <a:spLocks noChangeArrowheads="1"/>
          </p:cNvSpPr>
          <p:nvPr/>
        </p:nvSpPr>
        <p:spPr bwMode="auto">
          <a:xfrm>
            <a:off x="1905000" y="5638801"/>
            <a:ext cx="8229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50000"/>
              </a:spcBef>
              <a:spcAft>
                <a:spcPct val="0"/>
              </a:spcAft>
            </a:pPr>
            <a:r>
              <a:rPr lang="en-US" altLang="en-US" sz="2800" b="1">
                <a:solidFill>
                  <a:srgbClr val="FFFF00"/>
                </a:solidFill>
              </a:rPr>
              <a:t>Result:</a:t>
            </a:r>
            <a:r>
              <a:rPr lang="en-US" altLang="en-US" sz="2800">
                <a:solidFill>
                  <a:srgbClr val="000000"/>
                </a:solidFill>
              </a:rPr>
              <a:t>  </a:t>
            </a:r>
            <a:r>
              <a:rPr lang="en-US" altLang="en-US" sz="2800">
                <a:solidFill>
                  <a:srgbClr val="FFFFFF"/>
                </a:solidFill>
              </a:rPr>
              <a:t>The French surrender to </a:t>
            </a:r>
            <a:r>
              <a:rPr lang="en-US" altLang="en-US" sz="2800" b="1" u="sng">
                <a:solidFill>
                  <a:srgbClr val="FFFFFF"/>
                </a:solidFill>
              </a:rPr>
              <a:t>Ho Chi Minh.</a:t>
            </a:r>
          </a:p>
        </p:txBody>
      </p:sp>
      <p:pic>
        <p:nvPicPr>
          <p:cNvPr id="8196" name="Picture 4" descr="http://www.fanen.com/Cosims/grafik/dien_bien_phu.gif">
            <a:hlinkClick r:id="rId2"/>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2862264" y="1524000"/>
            <a:ext cx="2624137" cy="335280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8197" name="Picture 5" descr="http://www.newgenevacenter.org/portrait/ho-chi-minh.jpg"/>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5984876" y="1524000"/>
            <a:ext cx="2930525" cy="327660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8198" name="Rectangle 7"/>
          <p:cNvSpPr>
            <a:spLocks noChangeArrowheads="1"/>
          </p:cNvSpPr>
          <p:nvPr/>
        </p:nvSpPr>
        <p:spPr bwMode="auto">
          <a:xfrm>
            <a:off x="1828800" y="228600"/>
            <a:ext cx="8610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fontAlgn="base" hangingPunct="1">
              <a:spcBef>
                <a:spcPct val="0"/>
              </a:spcBef>
              <a:spcAft>
                <a:spcPct val="0"/>
              </a:spcAft>
            </a:pPr>
            <a:r>
              <a:rPr lang="en-US" altLang="en-US" sz="4400" b="1">
                <a:solidFill>
                  <a:srgbClr val="FFFF00"/>
                </a:solidFill>
              </a:rPr>
              <a:t>Independence Movement</a:t>
            </a:r>
          </a:p>
        </p:txBody>
      </p:sp>
      <p:sp>
        <p:nvSpPr>
          <p:cNvPr id="7174" name="AutoShape 6"/>
          <p:cNvSpPr>
            <a:spLocks noChangeArrowheads="1"/>
          </p:cNvSpPr>
          <p:nvPr/>
        </p:nvSpPr>
        <p:spPr bwMode="auto">
          <a:xfrm>
            <a:off x="8077200" y="457200"/>
            <a:ext cx="2286000" cy="1676400"/>
          </a:xfrm>
          <a:prstGeom prst="wedgeRoundRectCallout">
            <a:avLst>
              <a:gd name="adj1" fmla="val -37153"/>
              <a:gd name="adj2" fmla="val 97537"/>
              <a:gd name="adj3" fmla="val 16667"/>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fontAlgn="base" hangingPunct="1">
              <a:spcBef>
                <a:spcPct val="0"/>
              </a:spcBef>
              <a:spcAft>
                <a:spcPct val="0"/>
              </a:spcAft>
            </a:pPr>
            <a:r>
              <a:rPr lang="en-US" altLang="en-US">
                <a:solidFill>
                  <a:srgbClr val="000000"/>
                </a:solidFill>
              </a:rPr>
              <a:t>At last, we are finally free of those pesky foreigners!!!</a:t>
            </a:r>
          </a:p>
        </p:txBody>
      </p:sp>
    </p:spTree>
    <p:extLst>
      <p:ext uri="{BB962C8B-B14F-4D97-AF65-F5344CB8AC3E}">
        <p14:creationId xmlns:p14="http://schemas.microsoft.com/office/powerpoint/2010/main" val="24674299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171"/>
                                        </p:tgtEl>
                                        <p:attrNameLst>
                                          <p:attrName>style.visibility</p:attrName>
                                        </p:attrNameLst>
                                      </p:cBhvr>
                                      <p:to>
                                        <p:strVal val="visible"/>
                                      </p:to>
                                    </p:set>
                                    <p:anim calcmode="lin" valueType="num">
                                      <p:cBhvr additive="base">
                                        <p:cTn id="7" dur="500" fill="hold"/>
                                        <p:tgtEl>
                                          <p:spTgt spid="7171"/>
                                        </p:tgtEl>
                                        <p:attrNameLst>
                                          <p:attrName>ppt_x</p:attrName>
                                        </p:attrNameLst>
                                      </p:cBhvr>
                                      <p:tavLst>
                                        <p:tav tm="0">
                                          <p:val>
                                            <p:strVal val="0-#ppt_w/2"/>
                                          </p:val>
                                        </p:tav>
                                        <p:tav tm="100000">
                                          <p:val>
                                            <p:strVal val="#ppt_x"/>
                                          </p:val>
                                        </p:tav>
                                      </p:tavLst>
                                    </p:anim>
                                    <p:anim calcmode="lin" valueType="num">
                                      <p:cBhvr additive="base">
                                        <p:cTn id="8" dur="500" fill="hold"/>
                                        <p:tgtEl>
                                          <p:spTgt spid="7171"/>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7174"/>
                                        </p:tgtEl>
                                        <p:attrNameLst>
                                          <p:attrName>style.visibility</p:attrName>
                                        </p:attrNameLst>
                                      </p:cBhvr>
                                      <p:to>
                                        <p:strVal val="visible"/>
                                      </p:to>
                                    </p:set>
                                    <p:animEffect transition="in" filter="dissolve">
                                      <p:cBhvr>
                                        <p:cTn id="13" dur="500"/>
                                        <p:tgtEl>
                                          <p:spTgt spid="7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autoUpdateAnimBg="0"/>
      <p:bldP spid="7174" grpId="0" animBg="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4114800" y="304800"/>
            <a:ext cx="6553200" cy="265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50000"/>
              </a:spcBef>
              <a:spcAft>
                <a:spcPct val="0"/>
              </a:spcAft>
            </a:pPr>
            <a:r>
              <a:rPr lang="en-US" altLang="en-US" sz="2800" b="1">
                <a:solidFill>
                  <a:srgbClr val="FFFF00"/>
                </a:solidFill>
              </a:rPr>
              <a:t>Cause:</a:t>
            </a:r>
            <a:r>
              <a:rPr lang="en-US" altLang="en-US">
                <a:solidFill>
                  <a:srgbClr val="000000"/>
                </a:solidFill>
              </a:rPr>
              <a:t>  </a:t>
            </a:r>
            <a:r>
              <a:rPr lang="en-US" altLang="en-US" sz="2800">
                <a:solidFill>
                  <a:srgbClr val="FFFFFF"/>
                </a:solidFill>
              </a:rPr>
              <a:t>Rising communist sentiment in Vietnam leads U.S. President Eisenhower to describe the situation as the </a:t>
            </a:r>
            <a:r>
              <a:rPr lang="en-US" altLang="en-US" sz="2800" b="1" u="sng">
                <a:solidFill>
                  <a:srgbClr val="FFFFFF"/>
                </a:solidFill>
              </a:rPr>
              <a:t>“domino theory.”</a:t>
            </a:r>
            <a:r>
              <a:rPr lang="en-US" altLang="en-US" sz="2800">
                <a:solidFill>
                  <a:srgbClr val="FFFFFF"/>
                </a:solidFill>
              </a:rPr>
              <a:t> (The fall of one country to communism will lead to the fall of its neighbors) </a:t>
            </a:r>
          </a:p>
        </p:txBody>
      </p:sp>
      <p:sp>
        <p:nvSpPr>
          <p:cNvPr id="8195" name="Text Box 3"/>
          <p:cNvSpPr txBox="1">
            <a:spLocks noChangeArrowheads="1"/>
          </p:cNvSpPr>
          <p:nvPr/>
        </p:nvSpPr>
        <p:spPr bwMode="auto">
          <a:xfrm>
            <a:off x="1676400" y="3048001"/>
            <a:ext cx="7467600" cy="332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50000"/>
              </a:spcBef>
              <a:spcAft>
                <a:spcPct val="0"/>
              </a:spcAft>
            </a:pPr>
            <a:r>
              <a:rPr lang="en-US" altLang="en-US" sz="2800" b="1">
                <a:solidFill>
                  <a:srgbClr val="FFFF00"/>
                </a:solidFill>
              </a:rPr>
              <a:t>Result:</a:t>
            </a:r>
            <a:r>
              <a:rPr lang="en-US" altLang="en-US">
                <a:solidFill>
                  <a:srgbClr val="000000"/>
                </a:solidFill>
              </a:rPr>
              <a:t>  </a:t>
            </a:r>
            <a:r>
              <a:rPr lang="en-US" altLang="en-US" sz="2800">
                <a:solidFill>
                  <a:srgbClr val="FFFFFF"/>
                </a:solidFill>
              </a:rPr>
              <a:t>In 1954, An International Peace Conference divides Indochina at the </a:t>
            </a:r>
            <a:r>
              <a:rPr lang="en-US" altLang="en-US" sz="2800" b="1" u="sng">
                <a:solidFill>
                  <a:srgbClr val="FFFFFF"/>
                </a:solidFill>
              </a:rPr>
              <a:t>17th parallel</a:t>
            </a:r>
            <a:r>
              <a:rPr lang="en-US" altLang="en-US" sz="2800">
                <a:solidFill>
                  <a:srgbClr val="FFFFFF"/>
                </a:solidFill>
              </a:rPr>
              <a:t>. </a:t>
            </a:r>
          </a:p>
          <a:p>
            <a:pPr eaLnBrk="1" fontAlgn="base" hangingPunct="1">
              <a:spcBef>
                <a:spcPct val="50000"/>
              </a:spcBef>
              <a:spcAft>
                <a:spcPct val="0"/>
              </a:spcAft>
              <a:buFontTx/>
              <a:buChar char="•"/>
            </a:pPr>
            <a:r>
              <a:rPr lang="en-US" altLang="en-US" sz="2800">
                <a:solidFill>
                  <a:srgbClr val="FFFFFF"/>
                </a:solidFill>
              </a:rPr>
              <a:t> </a:t>
            </a:r>
            <a:r>
              <a:rPr lang="en-US" altLang="en-US" sz="2800" b="1">
                <a:solidFill>
                  <a:srgbClr val="FFFF00"/>
                </a:solidFill>
              </a:rPr>
              <a:t>North Vietnam</a:t>
            </a:r>
            <a:r>
              <a:rPr lang="en-US" altLang="en-US" sz="2800">
                <a:solidFill>
                  <a:srgbClr val="FFFFFF"/>
                </a:solidFill>
              </a:rPr>
              <a:t> </a:t>
            </a:r>
            <a:r>
              <a:rPr lang="en-US" altLang="en-US">
                <a:solidFill>
                  <a:srgbClr val="FFFFFF"/>
                </a:solidFill>
              </a:rPr>
              <a:t>–Led by Ho Chi Minh’s communist forces and supported by the USSR and China</a:t>
            </a:r>
          </a:p>
          <a:p>
            <a:pPr eaLnBrk="1" fontAlgn="base" hangingPunct="1">
              <a:spcBef>
                <a:spcPct val="50000"/>
              </a:spcBef>
              <a:spcAft>
                <a:spcPct val="0"/>
              </a:spcAft>
              <a:buFontTx/>
              <a:buChar char="•"/>
            </a:pPr>
            <a:r>
              <a:rPr lang="en-US" altLang="en-US" sz="2800" b="1">
                <a:solidFill>
                  <a:srgbClr val="FFFF00"/>
                </a:solidFill>
              </a:rPr>
              <a:t>South Vietnam</a:t>
            </a:r>
            <a:r>
              <a:rPr lang="en-US" altLang="en-US" sz="2800">
                <a:solidFill>
                  <a:srgbClr val="FFFFFF"/>
                </a:solidFill>
              </a:rPr>
              <a:t> </a:t>
            </a:r>
            <a:r>
              <a:rPr lang="en-US" altLang="en-US">
                <a:solidFill>
                  <a:srgbClr val="FFFFFF"/>
                </a:solidFill>
              </a:rPr>
              <a:t>–Led by an anti-Communist government</a:t>
            </a:r>
            <a:r>
              <a:rPr lang="en-US" altLang="en-US" b="1">
                <a:solidFill>
                  <a:srgbClr val="FFFFFF"/>
                </a:solidFill>
              </a:rPr>
              <a:t> </a:t>
            </a:r>
            <a:r>
              <a:rPr lang="en-US" altLang="en-US">
                <a:solidFill>
                  <a:srgbClr val="FFFFFF"/>
                </a:solidFill>
              </a:rPr>
              <a:t>under the rule of </a:t>
            </a:r>
            <a:r>
              <a:rPr lang="en-US" altLang="en-US" b="1" u="sng">
                <a:solidFill>
                  <a:srgbClr val="FFFFFF"/>
                </a:solidFill>
              </a:rPr>
              <a:t>Ngo Dinh Diem</a:t>
            </a:r>
            <a:r>
              <a:rPr lang="en-US" altLang="en-US">
                <a:solidFill>
                  <a:srgbClr val="FFFFFF"/>
                </a:solidFill>
              </a:rPr>
              <a:t> and supported by the U.S. and France.</a:t>
            </a:r>
          </a:p>
        </p:txBody>
      </p:sp>
      <p:pic>
        <p:nvPicPr>
          <p:cNvPr id="9220" name="Picture 4" descr="BS00906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67800" y="2743200"/>
            <a:ext cx="1371600"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5" descr="http://www.probertencyclopaedia.com/j/Dwight%20Eisenhower.jpg"/>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752600" y="609600"/>
            <a:ext cx="2286000" cy="2046288"/>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9222" name="Picture 9" descr="http://www.swimport.com/flags/F142.JPEG"/>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9067800" y="4270376"/>
            <a:ext cx="1295400" cy="835025"/>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9223" name="Picture 10" descr="http://www.crimelibrary.com/serial10/mylai/images/South-Vietnam-Flag.jpg"/>
          <p:cNvPicPr>
            <a:picLocks noChangeAspect="1" noChangeArrowheads="1"/>
          </p:cNvPicPr>
          <p:nvPr/>
        </p:nvPicPr>
        <p:blipFill>
          <a:blip r:embed="rId7" r:link="rId8">
            <a:extLst>
              <a:ext uri="{28A0092B-C50C-407E-A947-70E740481C1C}">
                <a14:useLocalDpi xmlns:a14="http://schemas.microsoft.com/office/drawing/2010/main" val="0"/>
              </a:ext>
            </a:extLst>
          </a:blip>
          <a:srcRect/>
          <a:stretch>
            <a:fillRect/>
          </a:stretch>
        </p:blipFill>
        <p:spPr bwMode="auto">
          <a:xfrm>
            <a:off x="8610600" y="5562600"/>
            <a:ext cx="1295400" cy="91440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87744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box(out)">
                                      <p:cBhvr>
                                        <p:cTn id="7" dur="500"/>
                                        <p:tgtEl>
                                          <p:spTgt spid="8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autoUpdateAnimBg="0"/>
    </p:bld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4</TotalTime>
  <Words>2490</Words>
  <Application>Microsoft Office PowerPoint</Application>
  <PresentationFormat>Widescreen</PresentationFormat>
  <Paragraphs>167</Paragraphs>
  <Slides>47</Slides>
  <Notes>0</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47</vt:i4>
      </vt:variant>
    </vt:vector>
  </HeadingPairs>
  <TitlesOfParts>
    <vt:vector size="53" baseType="lpstr">
      <vt:lpstr>Arial</vt:lpstr>
      <vt:lpstr>Arial Black</vt:lpstr>
      <vt:lpstr>Batang</vt:lpstr>
      <vt:lpstr>Impact</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Cause:  Diem and his brother, Ngo Dinh Nhu, began raiding Buddhist pagodas in South Vietnam, claiming they were harboring Communists.</vt:lpstr>
      <vt:lpstr>Why would these Buddhist monks perform such an act?  </vt:lpstr>
      <vt:lpstr>PowerPoint Presentation</vt:lpstr>
      <vt:lpstr>PowerPoint Presentation</vt:lpstr>
      <vt:lpstr>PowerPoint Presentation</vt:lpstr>
      <vt:lpstr>PowerPoint Presentation</vt:lpstr>
      <vt:lpstr>PowerPoint Presentation</vt:lpstr>
      <vt:lpstr>President Johnson's Message to Congress August 5, 1964  </vt:lpstr>
      <vt:lpstr>PowerPoint Presentation</vt:lpstr>
      <vt:lpstr>PowerPoint Presentation</vt:lpstr>
      <vt:lpstr>PowerPoint Presentation</vt:lpstr>
      <vt:lpstr>PowerPoint Presentation</vt:lpstr>
      <vt:lpstr>PowerPoint Presentation</vt:lpstr>
      <vt:lpstr>Underground Tunnels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Nixon Elected President in 1968</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Issaquah School District 411</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Matheny, Ross</dc:creator>
  <cp:lastModifiedBy>Matheny, Ross</cp:lastModifiedBy>
  <cp:revision>2</cp:revision>
  <dcterms:created xsi:type="dcterms:W3CDTF">2019-05-29T15:53:39Z</dcterms:created>
  <dcterms:modified xsi:type="dcterms:W3CDTF">2020-05-21T15:58:07Z</dcterms:modified>
</cp:coreProperties>
</file>