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6" r:id="rId3"/>
  </p:sldMasterIdLst>
  <p:notesMasterIdLst>
    <p:notesMasterId r:id="rId40"/>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56" y="7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32B513-5CBA-4F18-B633-AF1F7E9645C7}"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054797-C5FD-4252-9201-5DA3719842AF}" type="slidenum">
              <a:rPr lang="en-US" smtClean="0"/>
              <a:t>‹#›</a:t>
            </a:fld>
            <a:endParaRPr lang="en-US"/>
          </a:p>
        </p:txBody>
      </p:sp>
    </p:spTree>
    <p:extLst>
      <p:ext uri="{BB962C8B-B14F-4D97-AF65-F5344CB8AC3E}">
        <p14:creationId xmlns:p14="http://schemas.microsoft.com/office/powerpoint/2010/main" val="196007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p:nvPr>
        </p:nvSpPr>
        <p:spPr>
          <a:noFill/>
        </p:spPr>
        <p:txBody>
          <a:bodyPr/>
          <a:lstStyle>
            <a:lvl1pPr>
              <a:tabLst>
                <a:tab pos="737654" algn="l"/>
                <a:tab pos="1475308" algn="l"/>
                <a:tab pos="2212962" algn="l"/>
                <a:tab pos="2950616" algn="l"/>
              </a:tabLst>
              <a:defRPr>
                <a:solidFill>
                  <a:schemeClr val="bg1"/>
                </a:solidFill>
                <a:latin typeface="Arial" charset="0"/>
                <a:cs typeface="Arial Unicode MS" charset="0"/>
              </a:defRPr>
            </a:lvl1pPr>
            <a:lvl2pPr marL="757066" indent="-291179">
              <a:tabLst>
                <a:tab pos="737654" algn="l"/>
                <a:tab pos="1475308" algn="l"/>
                <a:tab pos="2212962" algn="l"/>
                <a:tab pos="2950616" algn="l"/>
              </a:tabLst>
              <a:defRPr>
                <a:solidFill>
                  <a:schemeClr val="bg1"/>
                </a:solidFill>
                <a:latin typeface="Arial" charset="0"/>
                <a:cs typeface="Arial Unicode MS" charset="0"/>
              </a:defRPr>
            </a:lvl2pPr>
            <a:lvl3pPr marL="1164717" indent="-232943">
              <a:tabLst>
                <a:tab pos="737654" algn="l"/>
                <a:tab pos="1475308" algn="l"/>
                <a:tab pos="2212962" algn="l"/>
                <a:tab pos="2950616" algn="l"/>
              </a:tabLst>
              <a:defRPr>
                <a:solidFill>
                  <a:schemeClr val="bg1"/>
                </a:solidFill>
                <a:latin typeface="Arial" charset="0"/>
                <a:cs typeface="Arial Unicode MS" charset="0"/>
              </a:defRPr>
            </a:lvl3pPr>
            <a:lvl4pPr marL="1630604" indent="-232943">
              <a:tabLst>
                <a:tab pos="737654" algn="l"/>
                <a:tab pos="1475308" algn="l"/>
                <a:tab pos="2212962" algn="l"/>
                <a:tab pos="2950616" algn="l"/>
              </a:tabLst>
              <a:defRPr>
                <a:solidFill>
                  <a:schemeClr val="bg1"/>
                </a:solidFill>
                <a:latin typeface="Arial" charset="0"/>
                <a:cs typeface="Arial Unicode MS" charset="0"/>
              </a:defRPr>
            </a:lvl4pPr>
            <a:lvl5pPr marL="2096491" indent="-232943">
              <a:tabLst>
                <a:tab pos="737654" algn="l"/>
                <a:tab pos="1475308" algn="l"/>
                <a:tab pos="2212962" algn="l"/>
                <a:tab pos="2950616" algn="l"/>
              </a:tabLst>
              <a:defRPr>
                <a:solidFill>
                  <a:schemeClr val="bg1"/>
                </a:solidFill>
                <a:latin typeface="Arial" charset="0"/>
                <a:cs typeface="Arial Unicode MS" charset="0"/>
              </a:defRPr>
            </a:lvl5pPr>
            <a:lvl6pPr marL="2562377" indent="-232943" defTabSz="465887" eaLnBrk="0" fontAlgn="base" hangingPunct="0">
              <a:lnSpc>
                <a:spcPct val="93000"/>
              </a:lnSpc>
              <a:spcBef>
                <a:spcPct val="0"/>
              </a:spcBef>
              <a:spcAft>
                <a:spcPct val="0"/>
              </a:spcAft>
              <a:buClr>
                <a:srgbClr val="FFFFFF"/>
              </a:buClr>
              <a:buSzPct val="100000"/>
              <a:buFont typeface="Arial" charset="0"/>
              <a:tabLst>
                <a:tab pos="737654" algn="l"/>
                <a:tab pos="1475308" algn="l"/>
                <a:tab pos="2212962" algn="l"/>
                <a:tab pos="2950616" algn="l"/>
              </a:tabLst>
              <a:defRPr>
                <a:solidFill>
                  <a:schemeClr val="bg1"/>
                </a:solidFill>
                <a:latin typeface="Arial" charset="0"/>
                <a:cs typeface="Arial Unicode MS" charset="0"/>
              </a:defRPr>
            </a:lvl6pPr>
            <a:lvl7pPr marL="3028264" indent="-232943" defTabSz="465887" eaLnBrk="0" fontAlgn="base" hangingPunct="0">
              <a:lnSpc>
                <a:spcPct val="93000"/>
              </a:lnSpc>
              <a:spcBef>
                <a:spcPct val="0"/>
              </a:spcBef>
              <a:spcAft>
                <a:spcPct val="0"/>
              </a:spcAft>
              <a:buClr>
                <a:srgbClr val="FFFFFF"/>
              </a:buClr>
              <a:buSzPct val="100000"/>
              <a:buFont typeface="Arial" charset="0"/>
              <a:tabLst>
                <a:tab pos="737654" algn="l"/>
                <a:tab pos="1475308" algn="l"/>
                <a:tab pos="2212962" algn="l"/>
                <a:tab pos="2950616" algn="l"/>
              </a:tabLst>
              <a:defRPr>
                <a:solidFill>
                  <a:schemeClr val="bg1"/>
                </a:solidFill>
                <a:latin typeface="Arial" charset="0"/>
                <a:cs typeface="Arial Unicode MS" charset="0"/>
              </a:defRPr>
            </a:lvl7pPr>
            <a:lvl8pPr marL="3494151" indent="-232943" defTabSz="465887" eaLnBrk="0" fontAlgn="base" hangingPunct="0">
              <a:lnSpc>
                <a:spcPct val="93000"/>
              </a:lnSpc>
              <a:spcBef>
                <a:spcPct val="0"/>
              </a:spcBef>
              <a:spcAft>
                <a:spcPct val="0"/>
              </a:spcAft>
              <a:buClr>
                <a:srgbClr val="FFFFFF"/>
              </a:buClr>
              <a:buSzPct val="100000"/>
              <a:buFont typeface="Arial" charset="0"/>
              <a:tabLst>
                <a:tab pos="737654" algn="l"/>
                <a:tab pos="1475308" algn="l"/>
                <a:tab pos="2212962" algn="l"/>
                <a:tab pos="2950616" algn="l"/>
              </a:tabLst>
              <a:defRPr>
                <a:solidFill>
                  <a:schemeClr val="bg1"/>
                </a:solidFill>
                <a:latin typeface="Arial" charset="0"/>
                <a:cs typeface="Arial Unicode MS" charset="0"/>
              </a:defRPr>
            </a:lvl8pPr>
            <a:lvl9pPr marL="3960038" indent="-232943" defTabSz="465887" eaLnBrk="0" fontAlgn="base" hangingPunct="0">
              <a:lnSpc>
                <a:spcPct val="93000"/>
              </a:lnSpc>
              <a:spcBef>
                <a:spcPct val="0"/>
              </a:spcBef>
              <a:spcAft>
                <a:spcPct val="0"/>
              </a:spcAft>
              <a:buClr>
                <a:srgbClr val="FFFFFF"/>
              </a:buClr>
              <a:buSzPct val="100000"/>
              <a:buFont typeface="Arial" charset="0"/>
              <a:tabLst>
                <a:tab pos="737654" algn="l"/>
                <a:tab pos="1475308" algn="l"/>
                <a:tab pos="2212962" algn="l"/>
                <a:tab pos="2950616" algn="l"/>
              </a:tabLst>
              <a:defRPr>
                <a:solidFill>
                  <a:schemeClr val="bg1"/>
                </a:solidFill>
                <a:latin typeface="Arial" charset="0"/>
                <a:cs typeface="Arial Unicode MS" charset="0"/>
              </a:defRPr>
            </a:lvl9pPr>
          </a:lstStyle>
          <a:p>
            <a:pPr>
              <a:buFont typeface="Wingdings" pitchFamily="2" charset="2"/>
              <a:buNone/>
            </a:pPr>
            <a:fld id="{D51576EE-BD4B-4E59-9D64-C432445BD413}" type="slidenum">
              <a:rPr lang="en-GB" altLang="en-US">
                <a:solidFill>
                  <a:srgbClr val="000000"/>
                </a:solidFill>
                <a:latin typeface="Times New Roman" pitchFamily="16" charset="0"/>
              </a:rPr>
              <a:pPr>
                <a:buFont typeface="Wingdings" pitchFamily="2" charset="2"/>
                <a:buNone/>
              </a:pPr>
              <a:t>29</a:t>
            </a:fld>
            <a:endParaRPr lang="en-GB" altLang="en-US" dirty="0">
              <a:solidFill>
                <a:srgbClr val="000000"/>
              </a:solidFill>
              <a:latin typeface="Times New Roman" pitchFamily="16" charset="0"/>
            </a:endParaRPr>
          </a:p>
        </p:txBody>
      </p:sp>
      <p:sp>
        <p:nvSpPr>
          <p:cNvPr id="47107" name="Text Box 1"/>
          <p:cNvSpPr txBox="1">
            <a:spLocks noChangeArrowheads="1"/>
          </p:cNvSpPr>
          <p:nvPr/>
        </p:nvSpPr>
        <p:spPr bwMode="auto">
          <a:xfrm>
            <a:off x="1168400" y="697230"/>
            <a:ext cx="46736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lvl1pPr>
              <a:defRPr>
                <a:solidFill>
                  <a:schemeClr val="bg1"/>
                </a:solidFill>
                <a:latin typeface="Arial" charset="0"/>
                <a:cs typeface="Arial Unicode MS" charset="0"/>
              </a:defRPr>
            </a:lvl1pPr>
            <a:lvl2pPr marL="742950" indent="-285750">
              <a:defRPr>
                <a:solidFill>
                  <a:schemeClr val="bg1"/>
                </a:solidFill>
                <a:latin typeface="Arial" charset="0"/>
                <a:cs typeface="Arial Unicode MS" charset="0"/>
              </a:defRPr>
            </a:lvl2pPr>
            <a:lvl3pPr marL="1143000" indent="-228600">
              <a:defRPr>
                <a:solidFill>
                  <a:schemeClr val="bg1"/>
                </a:solidFill>
                <a:latin typeface="Arial" charset="0"/>
                <a:cs typeface="Arial Unicode MS" charset="0"/>
              </a:defRPr>
            </a:lvl3pPr>
            <a:lvl4pPr marL="1600200" indent="-228600">
              <a:defRPr>
                <a:solidFill>
                  <a:schemeClr val="bg1"/>
                </a:solidFill>
                <a:latin typeface="Arial" charset="0"/>
                <a:cs typeface="Arial Unicode MS" charset="0"/>
              </a:defRPr>
            </a:lvl4pPr>
            <a:lvl5pPr marL="2057400" indent="-228600">
              <a:defRPr>
                <a:solidFill>
                  <a:schemeClr val="bg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FFFFFF"/>
              </a:buClr>
              <a:buSzPct val="100000"/>
              <a:buFont typeface="Arial" charset="0"/>
              <a:defRPr>
                <a:solidFill>
                  <a:schemeClr val="bg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FFFFFF"/>
              </a:buClr>
              <a:buSzPct val="100000"/>
              <a:buFont typeface="Arial" charset="0"/>
              <a:defRPr>
                <a:solidFill>
                  <a:schemeClr val="bg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FFFFFF"/>
              </a:buClr>
              <a:buSzPct val="100000"/>
              <a:buFont typeface="Arial" charset="0"/>
              <a:defRPr>
                <a:solidFill>
                  <a:schemeClr val="bg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FFFFFF"/>
              </a:buClr>
              <a:buSzPct val="100000"/>
              <a:buFont typeface="Arial" charset="0"/>
              <a:defRPr>
                <a:solidFill>
                  <a:schemeClr val="bg1"/>
                </a:solidFill>
                <a:latin typeface="Arial" charset="0"/>
                <a:cs typeface="Arial Unicode MS" charset="0"/>
              </a:defRPr>
            </a:lvl9pPr>
          </a:lstStyle>
          <a:p>
            <a:endParaRPr lang="en-US" altLang="en-US" dirty="0">
              <a:solidFill>
                <a:prstClr val="white"/>
              </a:solidFill>
            </a:endParaRPr>
          </a:p>
        </p:txBody>
      </p:sp>
      <p:sp>
        <p:nvSpPr>
          <p:cNvPr id="47108" name="Rectangle 2"/>
          <p:cNvSpPr txBox="1">
            <a:spLocks noGrp="1" noChangeArrowheads="1"/>
          </p:cNvSpPr>
          <p:nvPr>
            <p:ph type="body"/>
          </p:nvPr>
        </p:nvSpPr>
        <p:spPr>
          <a:xfrm>
            <a:off x="701040" y="4415790"/>
            <a:ext cx="5608320" cy="418338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163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p:nvPr>
        </p:nvSpPr>
        <p:spPr>
          <a:noFill/>
        </p:spPr>
        <p:txBody>
          <a:bodyPr/>
          <a:lstStyle>
            <a:lvl1pPr>
              <a:tabLst>
                <a:tab pos="737654" algn="l"/>
                <a:tab pos="1475308" algn="l"/>
                <a:tab pos="2212962" algn="l"/>
                <a:tab pos="2950616" algn="l"/>
              </a:tabLst>
              <a:defRPr>
                <a:solidFill>
                  <a:schemeClr val="bg1"/>
                </a:solidFill>
                <a:latin typeface="Arial" charset="0"/>
                <a:cs typeface="Arial Unicode MS" charset="0"/>
              </a:defRPr>
            </a:lvl1pPr>
            <a:lvl2pPr marL="757066" indent="-291179">
              <a:tabLst>
                <a:tab pos="737654" algn="l"/>
                <a:tab pos="1475308" algn="l"/>
                <a:tab pos="2212962" algn="l"/>
                <a:tab pos="2950616" algn="l"/>
              </a:tabLst>
              <a:defRPr>
                <a:solidFill>
                  <a:schemeClr val="bg1"/>
                </a:solidFill>
                <a:latin typeface="Arial" charset="0"/>
                <a:cs typeface="Arial Unicode MS" charset="0"/>
              </a:defRPr>
            </a:lvl2pPr>
            <a:lvl3pPr marL="1164717" indent="-232943">
              <a:tabLst>
                <a:tab pos="737654" algn="l"/>
                <a:tab pos="1475308" algn="l"/>
                <a:tab pos="2212962" algn="l"/>
                <a:tab pos="2950616" algn="l"/>
              </a:tabLst>
              <a:defRPr>
                <a:solidFill>
                  <a:schemeClr val="bg1"/>
                </a:solidFill>
                <a:latin typeface="Arial" charset="0"/>
                <a:cs typeface="Arial Unicode MS" charset="0"/>
              </a:defRPr>
            </a:lvl3pPr>
            <a:lvl4pPr marL="1630604" indent="-232943">
              <a:tabLst>
                <a:tab pos="737654" algn="l"/>
                <a:tab pos="1475308" algn="l"/>
                <a:tab pos="2212962" algn="l"/>
                <a:tab pos="2950616" algn="l"/>
              </a:tabLst>
              <a:defRPr>
                <a:solidFill>
                  <a:schemeClr val="bg1"/>
                </a:solidFill>
                <a:latin typeface="Arial" charset="0"/>
                <a:cs typeface="Arial Unicode MS" charset="0"/>
              </a:defRPr>
            </a:lvl4pPr>
            <a:lvl5pPr marL="2096491" indent="-232943">
              <a:tabLst>
                <a:tab pos="737654" algn="l"/>
                <a:tab pos="1475308" algn="l"/>
                <a:tab pos="2212962" algn="l"/>
                <a:tab pos="2950616" algn="l"/>
              </a:tabLst>
              <a:defRPr>
                <a:solidFill>
                  <a:schemeClr val="bg1"/>
                </a:solidFill>
                <a:latin typeface="Arial" charset="0"/>
                <a:cs typeface="Arial Unicode MS" charset="0"/>
              </a:defRPr>
            </a:lvl5pPr>
            <a:lvl6pPr marL="2562377" indent="-232943" defTabSz="465887" eaLnBrk="0" fontAlgn="base" hangingPunct="0">
              <a:lnSpc>
                <a:spcPct val="93000"/>
              </a:lnSpc>
              <a:spcBef>
                <a:spcPct val="0"/>
              </a:spcBef>
              <a:spcAft>
                <a:spcPct val="0"/>
              </a:spcAft>
              <a:buClr>
                <a:srgbClr val="FFFFFF"/>
              </a:buClr>
              <a:buSzPct val="100000"/>
              <a:buFont typeface="Arial" charset="0"/>
              <a:tabLst>
                <a:tab pos="737654" algn="l"/>
                <a:tab pos="1475308" algn="l"/>
                <a:tab pos="2212962" algn="l"/>
                <a:tab pos="2950616" algn="l"/>
              </a:tabLst>
              <a:defRPr>
                <a:solidFill>
                  <a:schemeClr val="bg1"/>
                </a:solidFill>
                <a:latin typeface="Arial" charset="0"/>
                <a:cs typeface="Arial Unicode MS" charset="0"/>
              </a:defRPr>
            </a:lvl6pPr>
            <a:lvl7pPr marL="3028264" indent="-232943" defTabSz="465887" eaLnBrk="0" fontAlgn="base" hangingPunct="0">
              <a:lnSpc>
                <a:spcPct val="93000"/>
              </a:lnSpc>
              <a:spcBef>
                <a:spcPct val="0"/>
              </a:spcBef>
              <a:spcAft>
                <a:spcPct val="0"/>
              </a:spcAft>
              <a:buClr>
                <a:srgbClr val="FFFFFF"/>
              </a:buClr>
              <a:buSzPct val="100000"/>
              <a:buFont typeface="Arial" charset="0"/>
              <a:tabLst>
                <a:tab pos="737654" algn="l"/>
                <a:tab pos="1475308" algn="l"/>
                <a:tab pos="2212962" algn="l"/>
                <a:tab pos="2950616" algn="l"/>
              </a:tabLst>
              <a:defRPr>
                <a:solidFill>
                  <a:schemeClr val="bg1"/>
                </a:solidFill>
                <a:latin typeface="Arial" charset="0"/>
                <a:cs typeface="Arial Unicode MS" charset="0"/>
              </a:defRPr>
            </a:lvl7pPr>
            <a:lvl8pPr marL="3494151" indent="-232943" defTabSz="465887" eaLnBrk="0" fontAlgn="base" hangingPunct="0">
              <a:lnSpc>
                <a:spcPct val="93000"/>
              </a:lnSpc>
              <a:spcBef>
                <a:spcPct val="0"/>
              </a:spcBef>
              <a:spcAft>
                <a:spcPct val="0"/>
              </a:spcAft>
              <a:buClr>
                <a:srgbClr val="FFFFFF"/>
              </a:buClr>
              <a:buSzPct val="100000"/>
              <a:buFont typeface="Arial" charset="0"/>
              <a:tabLst>
                <a:tab pos="737654" algn="l"/>
                <a:tab pos="1475308" algn="l"/>
                <a:tab pos="2212962" algn="l"/>
                <a:tab pos="2950616" algn="l"/>
              </a:tabLst>
              <a:defRPr>
                <a:solidFill>
                  <a:schemeClr val="bg1"/>
                </a:solidFill>
                <a:latin typeface="Arial" charset="0"/>
                <a:cs typeface="Arial Unicode MS" charset="0"/>
              </a:defRPr>
            </a:lvl8pPr>
            <a:lvl9pPr marL="3960038" indent="-232943" defTabSz="465887" eaLnBrk="0" fontAlgn="base" hangingPunct="0">
              <a:lnSpc>
                <a:spcPct val="93000"/>
              </a:lnSpc>
              <a:spcBef>
                <a:spcPct val="0"/>
              </a:spcBef>
              <a:spcAft>
                <a:spcPct val="0"/>
              </a:spcAft>
              <a:buClr>
                <a:srgbClr val="FFFFFF"/>
              </a:buClr>
              <a:buSzPct val="100000"/>
              <a:buFont typeface="Arial" charset="0"/>
              <a:tabLst>
                <a:tab pos="737654" algn="l"/>
                <a:tab pos="1475308" algn="l"/>
                <a:tab pos="2212962" algn="l"/>
                <a:tab pos="2950616" algn="l"/>
              </a:tabLst>
              <a:defRPr>
                <a:solidFill>
                  <a:schemeClr val="bg1"/>
                </a:solidFill>
                <a:latin typeface="Arial" charset="0"/>
                <a:cs typeface="Arial Unicode MS" charset="0"/>
              </a:defRPr>
            </a:lvl9pPr>
          </a:lstStyle>
          <a:p>
            <a:pPr>
              <a:buFont typeface="Wingdings" pitchFamily="2" charset="2"/>
              <a:buNone/>
            </a:pPr>
            <a:fld id="{A78C93E9-A671-4FC1-8FA4-54E99FB730B7}" type="slidenum">
              <a:rPr lang="en-GB" altLang="en-US">
                <a:solidFill>
                  <a:srgbClr val="000000"/>
                </a:solidFill>
                <a:latin typeface="Times New Roman" pitchFamily="16" charset="0"/>
              </a:rPr>
              <a:pPr>
                <a:buFont typeface="Wingdings" pitchFamily="2" charset="2"/>
                <a:buNone/>
              </a:pPr>
              <a:t>31</a:t>
            </a:fld>
            <a:endParaRPr lang="en-GB" altLang="en-US" dirty="0">
              <a:solidFill>
                <a:srgbClr val="000000"/>
              </a:solidFill>
              <a:latin typeface="Times New Roman" pitchFamily="16" charset="0"/>
            </a:endParaRPr>
          </a:p>
        </p:txBody>
      </p:sp>
      <p:sp>
        <p:nvSpPr>
          <p:cNvPr id="48131" name="Text Box 1"/>
          <p:cNvSpPr txBox="1">
            <a:spLocks noChangeArrowheads="1"/>
          </p:cNvSpPr>
          <p:nvPr/>
        </p:nvSpPr>
        <p:spPr bwMode="auto">
          <a:xfrm>
            <a:off x="1168400" y="697230"/>
            <a:ext cx="4673600" cy="34861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177" tIns="46589" rIns="93177" bIns="46589" anchor="ctr"/>
          <a:lstStyle>
            <a:lvl1pPr>
              <a:defRPr>
                <a:solidFill>
                  <a:schemeClr val="bg1"/>
                </a:solidFill>
                <a:latin typeface="Arial" charset="0"/>
                <a:cs typeface="Arial Unicode MS" charset="0"/>
              </a:defRPr>
            </a:lvl1pPr>
            <a:lvl2pPr marL="742950" indent="-285750">
              <a:defRPr>
                <a:solidFill>
                  <a:schemeClr val="bg1"/>
                </a:solidFill>
                <a:latin typeface="Arial" charset="0"/>
                <a:cs typeface="Arial Unicode MS" charset="0"/>
              </a:defRPr>
            </a:lvl2pPr>
            <a:lvl3pPr marL="1143000" indent="-228600">
              <a:defRPr>
                <a:solidFill>
                  <a:schemeClr val="bg1"/>
                </a:solidFill>
                <a:latin typeface="Arial" charset="0"/>
                <a:cs typeface="Arial Unicode MS" charset="0"/>
              </a:defRPr>
            </a:lvl3pPr>
            <a:lvl4pPr marL="1600200" indent="-228600">
              <a:defRPr>
                <a:solidFill>
                  <a:schemeClr val="bg1"/>
                </a:solidFill>
                <a:latin typeface="Arial" charset="0"/>
                <a:cs typeface="Arial Unicode MS" charset="0"/>
              </a:defRPr>
            </a:lvl4pPr>
            <a:lvl5pPr marL="2057400" indent="-228600">
              <a:defRPr>
                <a:solidFill>
                  <a:schemeClr val="bg1"/>
                </a:solidFill>
                <a:latin typeface="Arial" charset="0"/>
                <a:cs typeface="Arial Unicode MS" charset="0"/>
              </a:defRPr>
            </a:lvl5pPr>
            <a:lvl6pPr marL="2514600" indent="-228600" defTabSz="457200" eaLnBrk="0" fontAlgn="base" hangingPunct="0">
              <a:lnSpc>
                <a:spcPct val="93000"/>
              </a:lnSpc>
              <a:spcBef>
                <a:spcPct val="0"/>
              </a:spcBef>
              <a:spcAft>
                <a:spcPct val="0"/>
              </a:spcAft>
              <a:buClr>
                <a:srgbClr val="FFFFFF"/>
              </a:buClr>
              <a:buSzPct val="100000"/>
              <a:buFont typeface="Arial" charset="0"/>
              <a:defRPr>
                <a:solidFill>
                  <a:schemeClr val="bg1"/>
                </a:solidFill>
                <a:latin typeface="Arial" charset="0"/>
                <a:cs typeface="Arial Unicode MS" charset="0"/>
              </a:defRPr>
            </a:lvl6pPr>
            <a:lvl7pPr marL="2971800" indent="-228600" defTabSz="457200" eaLnBrk="0" fontAlgn="base" hangingPunct="0">
              <a:lnSpc>
                <a:spcPct val="93000"/>
              </a:lnSpc>
              <a:spcBef>
                <a:spcPct val="0"/>
              </a:spcBef>
              <a:spcAft>
                <a:spcPct val="0"/>
              </a:spcAft>
              <a:buClr>
                <a:srgbClr val="FFFFFF"/>
              </a:buClr>
              <a:buSzPct val="100000"/>
              <a:buFont typeface="Arial" charset="0"/>
              <a:defRPr>
                <a:solidFill>
                  <a:schemeClr val="bg1"/>
                </a:solidFill>
                <a:latin typeface="Arial" charset="0"/>
                <a:cs typeface="Arial Unicode MS" charset="0"/>
              </a:defRPr>
            </a:lvl7pPr>
            <a:lvl8pPr marL="3429000" indent="-228600" defTabSz="457200" eaLnBrk="0" fontAlgn="base" hangingPunct="0">
              <a:lnSpc>
                <a:spcPct val="93000"/>
              </a:lnSpc>
              <a:spcBef>
                <a:spcPct val="0"/>
              </a:spcBef>
              <a:spcAft>
                <a:spcPct val="0"/>
              </a:spcAft>
              <a:buClr>
                <a:srgbClr val="FFFFFF"/>
              </a:buClr>
              <a:buSzPct val="100000"/>
              <a:buFont typeface="Arial" charset="0"/>
              <a:defRPr>
                <a:solidFill>
                  <a:schemeClr val="bg1"/>
                </a:solidFill>
                <a:latin typeface="Arial" charset="0"/>
                <a:cs typeface="Arial Unicode MS" charset="0"/>
              </a:defRPr>
            </a:lvl8pPr>
            <a:lvl9pPr marL="3886200" indent="-228600" defTabSz="457200" eaLnBrk="0" fontAlgn="base" hangingPunct="0">
              <a:lnSpc>
                <a:spcPct val="93000"/>
              </a:lnSpc>
              <a:spcBef>
                <a:spcPct val="0"/>
              </a:spcBef>
              <a:spcAft>
                <a:spcPct val="0"/>
              </a:spcAft>
              <a:buClr>
                <a:srgbClr val="FFFFFF"/>
              </a:buClr>
              <a:buSzPct val="100000"/>
              <a:buFont typeface="Arial" charset="0"/>
              <a:defRPr>
                <a:solidFill>
                  <a:schemeClr val="bg1"/>
                </a:solidFill>
                <a:latin typeface="Arial" charset="0"/>
                <a:cs typeface="Arial Unicode MS" charset="0"/>
              </a:defRPr>
            </a:lvl9pPr>
          </a:lstStyle>
          <a:p>
            <a:endParaRPr lang="en-US" altLang="en-US" dirty="0">
              <a:solidFill>
                <a:prstClr val="white"/>
              </a:solidFill>
            </a:endParaRPr>
          </a:p>
        </p:txBody>
      </p:sp>
      <p:sp>
        <p:nvSpPr>
          <p:cNvPr id="48132" name="Rectangle 2"/>
          <p:cNvSpPr txBox="1">
            <a:spLocks noGrp="1" noChangeArrowheads="1"/>
          </p:cNvSpPr>
          <p:nvPr>
            <p:ph type="body"/>
          </p:nvPr>
        </p:nvSpPr>
        <p:spPr>
          <a:xfrm>
            <a:off x="701040" y="4415790"/>
            <a:ext cx="5608320" cy="418338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3426810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FEADF5-C566-435F-988F-0252C957A513}"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2E0044-D962-4719-860E-9680BCF90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85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EADF5-C566-435F-988F-0252C957A513}"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2E0044-D962-4719-860E-9680BCF90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840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EADF5-C566-435F-988F-0252C957A513}"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2E0044-D962-4719-860E-9680BCF90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710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EF99F8-E188-4D60-8432-326E8A422972}" type="datetimeFigureOut">
              <a:rPr lang="en-US" smtClean="0">
                <a:solidFill>
                  <a:prstClr val="black">
                    <a:tint val="75000"/>
                  </a:prstClr>
                </a:solidFill>
              </a:rPr>
              <a:pPr/>
              <a:t>6/4/2019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DAC35F-1CC1-46C1-B254-95E6523EA5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5694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F99F8-E188-4D60-8432-326E8A422972}" type="datetimeFigureOut">
              <a:rPr lang="en-US" smtClean="0">
                <a:solidFill>
                  <a:prstClr val="black">
                    <a:tint val="75000"/>
                  </a:prstClr>
                </a:solidFill>
              </a:rPr>
              <a:pPr/>
              <a:t>6/4/2019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DAC35F-1CC1-46C1-B254-95E6523EA5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6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F99F8-E188-4D60-8432-326E8A422972}" type="datetimeFigureOut">
              <a:rPr lang="en-US" smtClean="0">
                <a:solidFill>
                  <a:prstClr val="black">
                    <a:tint val="75000"/>
                  </a:prstClr>
                </a:solidFill>
              </a:rPr>
              <a:pPr/>
              <a:t>6/4/2019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DAC35F-1CC1-46C1-B254-95E6523EA5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5233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EF99F8-E188-4D60-8432-326E8A422972}" type="datetimeFigureOut">
              <a:rPr lang="en-US" smtClean="0">
                <a:solidFill>
                  <a:prstClr val="black">
                    <a:tint val="75000"/>
                  </a:prstClr>
                </a:solidFill>
              </a:rPr>
              <a:pPr/>
              <a:t>6/4/2019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DAC35F-1CC1-46C1-B254-95E6523EA5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4390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EF99F8-E188-4D60-8432-326E8A422972}" type="datetimeFigureOut">
              <a:rPr lang="en-US" smtClean="0">
                <a:solidFill>
                  <a:prstClr val="black">
                    <a:tint val="75000"/>
                  </a:prstClr>
                </a:solidFill>
              </a:rPr>
              <a:pPr/>
              <a:t>6/4/2019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2DAC35F-1CC1-46C1-B254-95E6523EA5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9337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EF99F8-E188-4D60-8432-326E8A422972}" type="datetimeFigureOut">
              <a:rPr lang="en-US" smtClean="0">
                <a:solidFill>
                  <a:prstClr val="black">
                    <a:tint val="75000"/>
                  </a:prstClr>
                </a:solidFill>
              </a:rPr>
              <a:pPr/>
              <a:t>6/4/2019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2DAC35F-1CC1-46C1-B254-95E6523EA5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2084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F99F8-E188-4D60-8432-326E8A422972}" type="datetimeFigureOut">
              <a:rPr lang="en-US" smtClean="0">
                <a:solidFill>
                  <a:prstClr val="black">
                    <a:tint val="75000"/>
                  </a:prstClr>
                </a:solidFill>
              </a:rPr>
              <a:pPr/>
              <a:t>6/4/2019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2DAC35F-1CC1-46C1-B254-95E6523EA5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8622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F99F8-E188-4D60-8432-326E8A422972}" type="datetimeFigureOut">
              <a:rPr lang="en-US" smtClean="0">
                <a:solidFill>
                  <a:prstClr val="black">
                    <a:tint val="75000"/>
                  </a:prstClr>
                </a:solidFill>
              </a:rPr>
              <a:pPr/>
              <a:t>6/4/2019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DAC35F-1CC1-46C1-B254-95E6523EA5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028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EADF5-C566-435F-988F-0252C957A513}"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2E0044-D962-4719-860E-9680BCF90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788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F99F8-E188-4D60-8432-326E8A422972}" type="datetimeFigureOut">
              <a:rPr lang="en-US" smtClean="0">
                <a:solidFill>
                  <a:prstClr val="black">
                    <a:tint val="75000"/>
                  </a:prstClr>
                </a:solidFill>
              </a:rPr>
              <a:pPr/>
              <a:t>6/4/2019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2DAC35F-1CC1-46C1-B254-95E6523EA5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3289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F99F8-E188-4D60-8432-326E8A422972}" type="datetimeFigureOut">
              <a:rPr lang="en-US" smtClean="0">
                <a:solidFill>
                  <a:prstClr val="black">
                    <a:tint val="75000"/>
                  </a:prstClr>
                </a:solidFill>
              </a:rPr>
              <a:pPr/>
              <a:t>6/4/2019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DAC35F-1CC1-46C1-B254-95E6523EA5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558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EF99F8-E188-4D60-8432-326E8A422972}" type="datetimeFigureOut">
              <a:rPr lang="en-US" smtClean="0">
                <a:solidFill>
                  <a:prstClr val="black">
                    <a:tint val="75000"/>
                  </a:prstClr>
                </a:solidFill>
              </a:rPr>
              <a:pPr/>
              <a:t>6/4/2019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2DAC35F-1CC1-46C1-B254-95E6523EA5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38126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ltLang="en-US" dirty="0">
              <a:solidFill>
                <a:prstClr val="black">
                  <a:tint val="75000"/>
                </a:prstClr>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2B09BD98-6265-4DEC-A864-35144FBA0196}" type="slidenum">
              <a:rPr lang="en-US" altLang="en-US">
                <a:solidFill>
                  <a:prstClr val="black">
                    <a:tint val="75000"/>
                  </a:prstClr>
                </a:solidFill>
              </a:rPr>
              <a:pPr>
                <a:defRPr/>
              </a:pPr>
              <a:t>‹#›</a:t>
            </a:fld>
            <a:endParaRPr lang="en-US" altLang="en-US" dirty="0">
              <a:solidFill>
                <a:prstClr val="black">
                  <a:tint val="75000"/>
                </a:prstClr>
              </a:solidFill>
            </a:endParaRPr>
          </a:p>
        </p:txBody>
      </p:sp>
      <p:sp>
        <p:nvSpPr>
          <p:cNvPr id="8" name="Rectangle 14"/>
          <p:cNvSpPr>
            <a:spLocks noGrp="1" noChangeArrowheads="1"/>
          </p:cNvSpPr>
          <p:nvPr>
            <p:ph type="ftr" sz="quarter" idx="12"/>
          </p:nvPr>
        </p:nvSpPr>
        <p:spPr>
          <a:ln/>
        </p:spPr>
        <p:txBody>
          <a:bodyPr/>
          <a:lstStyle>
            <a:lvl1pPr>
              <a:defRPr/>
            </a:lvl1pPr>
          </a:lstStyle>
          <a:p>
            <a:pPr>
              <a:defRPr/>
            </a:pPr>
            <a:endParaRPr lang="en-US" altLang="en-US" dirty="0">
              <a:solidFill>
                <a:prstClr val="black">
                  <a:tint val="75000"/>
                </a:prstClr>
              </a:solidFill>
            </a:endParaRPr>
          </a:p>
        </p:txBody>
      </p:sp>
    </p:spTree>
    <p:extLst>
      <p:ext uri="{BB962C8B-B14F-4D97-AF65-F5344CB8AC3E}">
        <p14:creationId xmlns:p14="http://schemas.microsoft.com/office/powerpoint/2010/main" val="4223376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en-US" dirty="0">
              <a:solidFill>
                <a:prstClr val="black">
                  <a:tint val="75000"/>
                </a:prstClr>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B5321521-ACD9-4732-8332-DB5E135A879B}" type="slidenum">
              <a:rPr lang="en-US" altLang="en-US">
                <a:solidFill>
                  <a:prstClr val="black">
                    <a:tint val="75000"/>
                  </a:prstClr>
                </a:solidFill>
              </a:rPr>
              <a:pPr>
                <a:defRPr/>
              </a:pPr>
              <a:t>‹#›</a:t>
            </a:fld>
            <a:endParaRPr lang="en-US" altLang="en-US" dirty="0">
              <a:solidFill>
                <a:prstClr val="black">
                  <a:tint val="75000"/>
                </a:prstClr>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en-US" dirty="0">
              <a:solidFill>
                <a:prstClr val="black">
                  <a:tint val="75000"/>
                </a:prstClr>
              </a:solidFill>
            </a:endParaRPr>
          </a:p>
        </p:txBody>
      </p:sp>
    </p:spTree>
    <p:extLst>
      <p:ext uri="{BB962C8B-B14F-4D97-AF65-F5344CB8AC3E}">
        <p14:creationId xmlns:p14="http://schemas.microsoft.com/office/powerpoint/2010/main" val="2845332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A0CC79A-AAD9-472F-8D81-9EFF97E663A4}" type="datetimeFigureOut">
              <a:rPr lang="en-US" smtClean="0">
                <a:solidFill>
                  <a:prstClr val="black">
                    <a:lumMod val="50000"/>
                    <a:lumOff val="50000"/>
                  </a:prstClr>
                </a:solidFill>
              </a:rPr>
              <a:pPr/>
              <a:t>6/4/2019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2181512-D41F-4F99-AC74-178242EC9C6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22484012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0CC79A-AAD9-472F-8D81-9EFF97E663A4}" type="datetimeFigureOut">
              <a:rPr lang="en-US" smtClean="0">
                <a:solidFill>
                  <a:prstClr val="black">
                    <a:lumMod val="50000"/>
                    <a:lumOff val="50000"/>
                  </a:prstClr>
                </a:solidFill>
              </a:rPr>
              <a:pPr/>
              <a:t>6/4/2019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2181512-D41F-4F99-AC74-178242EC9C6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722548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0CC79A-AAD9-472F-8D81-9EFF97E663A4}" type="datetimeFigureOut">
              <a:rPr lang="en-US" smtClean="0">
                <a:solidFill>
                  <a:prstClr val="black">
                    <a:lumMod val="50000"/>
                    <a:lumOff val="50000"/>
                  </a:prstClr>
                </a:solidFill>
              </a:rPr>
              <a:pPr/>
              <a:t>6/4/2019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2181512-D41F-4F99-AC74-178242EC9C6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6077008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A0CC79A-AAD9-472F-8D81-9EFF97E663A4}" type="datetimeFigureOut">
              <a:rPr lang="en-US" smtClean="0">
                <a:solidFill>
                  <a:prstClr val="black">
                    <a:lumMod val="50000"/>
                    <a:lumOff val="50000"/>
                  </a:prstClr>
                </a:solidFill>
              </a:rPr>
              <a:pPr/>
              <a:t>6/4/2019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2181512-D41F-4F99-AC74-178242EC9C6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2763190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0CC79A-AAD9-472F-8D81-9EFF97E663A4}" type="datetimeFigureOut">
              <a:rPr lang="en-US" smtClean="0">
                <a:solidFill>
                  <a:prstClr val="black">
                    <a:lumMod val="50000"/>
                    <a:lumOff val="50000"/>
                  </a:prstClr>
                </a:solidFill>
              </a:rPr>
              <a:pPr/>
              <a:t>6/4/2019</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12181512-D41F-4F99-AC74-178242EC9C6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2040764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EADF5-C566-435F-988F-0252C957A513}"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02E0044-D962-4719-860E-9680BCF90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3045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0CC79A-AAD9-472F-8D81-9EFF97E663A4}" type="datetimeFigureOut">
              <a:rPr lang="en-US" smtClean="0">
                <a:solidFill>
                  <a:prstClr val="black">
                    <a:lumMod val="50000"/>
                    <a:lumOff val="50000"/>
                  </a:prstClr>
                </a:solidFill>
              </a:rPr>
              <a:pPr/>
              <a:t>6/4/2019</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12181512-D41F-4F99-AC74-178242EC9C6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731050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CC79A-AAD9-472F-8D81-9EFF97E663A4}" type="datetimeFigureOut">
              <a:rPr lang="en-US" smtClean="0">
                <a:solidFill>
                  <a:prstClr val="black">
                    <a:lumMod val="50000"/>
                    <a:lumOff val="50000"/>
                  </a:prstClr>
                </a:solidFill>
              </a:rPr>
              <a:pPr/>
              <a:t>6/4/2019</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12181512-D41F-4F99-AC74-178242EC9C6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33322765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CC79A-AAD9-472F-8D81-9EFF97E663A4}" type="datetimeFigureOut">
              <a:rPr lang="en-US" smtClean="0">
                <a:solidFill>
                  <a:prstClr val="black">
                    <a:lumMod val="50000"/>
                    <a:lumOff val="50000"/>
                  </a:prstClr>
                </a:solidFill>
              </a:rPr>
              <a:pPr/>
              <a:t>6/4/2019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2181512-D41F-4F99-AC74-178242EC9C6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52552189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0CC79A-AAD9-472F-8D81-9EFF97E663A4}" type="datetimeFigureOut">
              <a:rPr lang="en-US" smtClean="0">
                <a:solidFill>
                  <a:prstClr val="black">
                    <a:lumMod val="50000"/>
                    <a:lumOff val="50000"/>
                  </a:prstClr>
                </a:solidFill>
              </a:rPr>
              <a:pPr/>
              <a:t>6/4/2019</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12181512-D41F-4F99-AC74-178242EC9C67}"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120304252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CC79A-AAD9-472F-8D81-9EFF97E663A4}" type="datetimeFigureOut">
              <a:rPr lang="en-US" smtClean="0">
                <a:solidFill>
                  <a:prstClr val="black">
                    <a:lumMod val="50000"/>
                    <a:lumOff val="50000"/>
                  </a:prstClr>
                </a:solidFill>
              </a:rPr>
              <a:pPr/>
              <a:t>6/4/2019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2181512-D41F-4F99-AC74-178242EC9C6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6199908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0CC79A-AAD9-472F-8D81-9EFF97E663A4}" type="datetimeFigureOut">
              <a:rPr lang="en-US" smtClean="0">
                <a:solidFill>
                  <a:prstClr val="black">
                    <a:lumMod val="50000"/>
                    <a:lumOff val="50000"/>
                  </a:prstClr>
                </a:solidFill>
              </a:rPr>
              <a:pPr/>
              <a:t>6/4/2019</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12181512-D41F-4F99-AC74-178242EC9C6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12493923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3938589"/>
            <a:ext cx="10972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51575"/>
            <a:ext cx="2844800" cy="476250"/>
          </a:xfrm>
        </p:spPr>
        <p:txBody>
          <a:bodyPr/>
          <a:lstStyle>
            <a:lvl1pPr>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11"/>
          </p:nvPr>
        </p:nvSpPr>
        <p:spPr>
          <a:xfrm>
            <a:off x="8737600" y="6248400"/>
            <a:ext cx="2844800" cy="476250"/>
          </a:xfrm>
        </p:spPr>
        <p:txBody>
          <a:bodyPr/>
          <a:lstStyle>
            <a:lvl1pPr>
              <a:defRPr/>
            </a:lvl1pPr>
          </a:lstStyle>
          <a:p>
            <a:fld id="{71FD2E93-95C1-4961-9CA0-51345461BA5E}" type="slidenum">
              <a:rPr lang="en-US">
                <a:solidFill>
                  <a:prstClr val="black">
                    <a:lumMod val="50000"/>
                    <a:lumOff val="50000"/>
                  </a:prstClr>
                </a:solidFill>
              </a:rPr>
              <a:pPr/>
              <a:t>‹#›</a:t>
            </a:fld>
            <a:endParaRPr lang="en-US">
              <a:solidFill>
                <a:prstClr val="black">
                  <a:lumMod val="50000"/>
                  <a:lumOff val="50000"/>
                </a:prstClr>
              </a:solidFill>
            </a:endParaRPr>
          </a:p>
        </p:txBody>
      </p:sp>
      <p:sp>
        <p:nvSpPr>
          <p:cNvPr id="7" name="Footer Placeholder 6"/>
          <p:cNvSpPr>
            <a:spLocks noGrp="1"/>
          </p:cNvSpPr>
          <p:nvPr>
            <p:ph type="ftr" sz="quarter" idx="12"/>
          </p:nvPr>
        </p:nvSpPr>
        <p:spPr>
          <a:xfrm>
            <a:off x="4165600" y="6248400"/>
            <a:ext cx="3860800" cy="476250"/>
          </a:xfrm>
        </p:spPr>
        <p:txBody>
          <a:bodyPr/>
          <a:lstStyle>
            <a:lvl1pPr>
              <a:defRPr/>
            </a:lvl1pPr>
          </a:lstStyle>
          <a:p>
            <a:endParaRPr lang="en-US">
              <a:solidFill>
                <a:prstClr val="black">
                  <a:lumMod val="50000"/>
                  <a:lumOff val="50000"/>
                </a:prstClr>
              </a:solidFill>
            </a:endParaRPr>
          </a:p>
        </p:txBody>
      </p:sp>
    </p:spTree>
    <p:extLst>
      <p:ext uri="{BB962C8B-B14F-4D97-AF65-F5344CB8AC3E}">
        <p14:creationId xmlns:p14="http://schemas.microsoft.com/office/powerpoint/2010/main" val="1808046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51575"/>
            <a:ext cx="2844800" cy="476250"/>
          </a:xfrm>
        </p:spPr>
        <p:txBody>
          <a:bodyPr/>
          <a:lstStyle>
            <a:lvl1pPr>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11"/>
          </p:nvPr>
        </p:nvSpPr>
        <p:spPr>
          <a:xfrm>
            <a:off x="8737600" y="6248400"/>
            <a:ext cx="2844800" cy="476250"/>
          </a:xfrm>
        </p:spPr>
        <p:txBody>
          <a:bodyPr/>
          <a:lstStyle>
            <a:lvl1pPr>
              <a:defRPr/>
            </a:lvl1pPr>
          </a:lstStyle>
          <a:p>
            <a:fld id="{026149EF-995A-4975-8306-BD180EBA12D5}" type="slidenum">
              <a:rPr lang="en-US">
                <a:solidFill>
                  <a:prstClr val="black">
                    <a:lumMod val="50000"/>
                    <a:lumOff val="50000"/>
                  </a:prstClr>
                </a:solidFill>
              </a:rPr>
              <a:pPr/>
              <a:t>‹#›</a:t>
            </a:fld>
            <a:endParaRPr lang="en-US">
              <a:solidFill>
                <a:prstClr val="black">
                  <a:lumMod val="50000"/>
                  <a:lumOff val="50000"/>
                </a:prstClr>
              </a:solidFill>
            </a:endParaRPr>
          </a:p>
        </p:txBody>
      </p:sp>
      <p:sp>
        <p:nvSpPr>
          <p:cNvPr id="7" name="Footer Placeholder 6"/>
          <p:cNvSpPr>
            <a:spLocks noGrp="1"/>
          </p:cNvSpPr>
          <p:nvPr>
            <p:ph type="ftr" sz="quarter" idx="12"/>
          </p:nvPr>
        </p:nvSpPr>
        <p:spPr>
          <a:xfrm>
            <a:off x="4165600" y="6248400"/>
            <a:ext cx="3860800" cy="476250"/>
          </a:xfrm>
        </p:spPr>
        <p:txBody>
          <a:bodyPr/>
          <a:lstStyle>
            <a:lvl1pPr>
              <a:defRPr/>
            </a:lvl1pPr>
          </a:lstStyle>
          <a:p>
            <a:endParaRPr lang="en-US">
              <a:solidFill>
                <a:prstClr val="black">
                  <a:lumMod val="50000"/>
                  <a:lumOff val="50000"/>
                </a:prstClr>
              </a:solidFill>
            </a:endParaRPr>
          </a:p>
        </p:txBody>
      </p:sp>
    </p:spTree>
    <p:extLst>
      <p:ext uri="{BB962C8B-B14F-4D97-AF65-F5344CB8AC3E}">
        <p14:creationId xmlns:p14="http://schemas.microsoft.com/office/powerpoint/2010/main" val="33028432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5384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938589"/>
            <a:ext cx="53848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09600" y="6251575"/>
            <a:ext cx="2844800" cy="476250"/>
          </a:xfrm>
        </p:spPr>
        <p:txBody>
          <a:bodyPr/>
          <a:lstStyle>
            <a:lvl1pPr>
              <a:defRPr/>
            </a:lvl1pPr>
          </a:lstStyle>
          <a:p>
            <a:endParaRPr lang="en-US">
              <a:solidFill>
                <a:prstClr val="black">
                  <a:lumMod val="50000"/>
                  <a:lumOff val="50000"/>
                </a:prstClr>
              </a:solidFill>
            </a:endParaRPr>
          </a:p>
        </p:txBody>
      </p:sp>
      <p:sp>
        <p:nvSpPr>
          <p:cNvPr id="7" name="Slide Number Placeholder 6"/>
          <p:cNvSpPr>
            <a:spLocks noGrp="1"/>
          </p:cNvSpPr>
          <p:nvPr>
            <p:ph type="sldNum" sz="quarter" idx="11"/>
          </p:nvPr>
        </p:nvSpPr>
        <p:spPr>
          <a:xfrm>
            <a:off x="8737600" y="6248400"/>
            <a:ext cx="2844800" cy="476250"/>
          </a:xfrm>
        </p:spPr>
        <p:txBody>
          <a:bodyPr/>
          <a:lstStyle>
            <a:lvl1pPr>
              <a:defRPr/>
            </a:lvl1pPr>
          </a:lstStyle>
          <a:p>
            <a:fld id="{BE74FF41-12F4-4467-BB49-2C1AD3DCCA66}" type="slidenum">
              <a:rPr lang="en-US">
                <a:solidFill>
                  <a:prstClr val="black">
                    <a:lumMod val="50000"/>
                    <a:lumOff val="50000"/>
                  </a:prstClr>
                </a:solidFill>
              </a:rPr>
              <a:pPr/>
              <a:t>‹#›</a:t>
            </a:fld>
            <a:endParaRPr lang="en-US">
              <a:solidFill>
                <a:prstClr val="black">
                  <a:lumMod val="50000"/>
                  <a:lumOff val="50000"/>
                </a:prstClr>
              </a:solidFill>
            </a:endParaRPr>
          </a:p>
        </p:txBody>
      </p:sp>
      <p:sp>
        <p:nvSpPr>
          <p:cNvPr id="8" name="Footer Placeholder 7"/>
          <p:cNvSpPr>
            <a:spLocks noGrp="1"/>
          </p:cNvSpPr>
          <p:nvPr>
            <p:ph type="ftr" sz="quarter" idx="12"/>
          </p:nvPr>
        </p:nvSpPr>
        <p:spPr>
          <a:xfrm>
            <a:off x="4165600" y="6248400"/>
            <a:ext cx="3860800" cy="476250"/>
          </a:xfrm>
        </p:spPr>
        <p:txBody>
          <a:bodyPr/>
          <a:lstStyle>
            <a:lvl1pPr>
              <a:defRPr/>
            </a:lvl1pPr>
          </a:lstStyle>
          <a:p>
            <a:endParaRPr lang="en-US">
              <a:solidFill>
                <a:prstClr val="black">
                  <a:lumMod val="50000"/>
                  <a:lumOff val="50000"/>
                </a:prstClr>
              </a:solidFill>
            </a:endParaRPr>
          </a:p>
        </p:txBody>
      </p:sp>
    </p:spTree>
    <p:extLst>
      <p:ext uri="{BB962C8B-B14F-4D97-AF65-F5344CB8AC3E}">
        <p14:creationId xmlns:p14="http://schemas.microsoft.com/office/powerpoint/2010/main" val="4081846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FEADF5-C566-435F-988F-0252C957A513}"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2E0044-D962-4719-860E-9680BCF90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79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FEADF5-C566-435F-988F-0252C957A513}" type="datetimeFigureOut">
              <a:rPr lang="en-US" smtClean="0">
                <a:solidFill>
                  <a:prstClr val="black">
                    <a:tint val="75000"/>
                  </a:prstClr>
                </a:solidFill>
              </a:rPr>
              <a:pPr/>
              <a:t>6/4/2019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02E0044-D962-4719-860E-9680BCF90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90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FEADF5-C566-435F-988F-0252C957A513}" type="datetimeFigureOut">
              <a:rPr lang="en-US" smtClean="0">
                <a:solidFill>
                  <a:prstClr val="black">
                    <a:tint val="75000"/>
                  </a:prstClr>
                </a:solidFill>
              </a:rPr>
              <a:pPr/>
              <a:t>6/4/2019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02E0044-D962-4719-860E-9680BCF90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955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EADF5-C566-435F-988F-0252C957A513}" type="datetimeFigureOut">
              <a:rPr lang="en-US" smtClean="0">
                <a:solidFill>
                  <a:prstClr val="black">
                    <a:tint val="75000"/>
                  </a:prstClr>
                </a:solidFill>
              </a:rPr>
              <a:pPr/>
              <a:t>6/4/2019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02E0044-D962-4719-860E-9680BCF90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281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EADF5-C566-435F-988F-0252C957A513}"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2E0044-D962-4719-860E-9680BCF90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57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EADF5-C566-435F-988F-0252C957A513}" type="datetimeFigureOut">
              <a:rPr lang="en-US" smtClean="0">
                <a:solidFill>
                  <a:prstClr val="black">
                    <a:tint val="75000"/>
                  </a:prstClr>
                </a:solidFill>
              </a:rPr>
              <a:pPr/>
              <a:t>6/4/2019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02E0044-D962-4719-860E-9680BCF90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532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EADF5-C566-435F-988F-0252C957A513}" type="datetimeFigureOut">
              <a:rPr lang="en-US" smtClean="0">
                <a:solidFill>
                  <a:prstClr val="black">
                    <a:tint val="75000"/>
                  </a:prstClr>
                </a:solidFill>
              </a:rPr>
              <a:pPr/>
              <a:t>6/4/2019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E0044-D962-4719-860E-9680BCF900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117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F99F8-E188-4D60-8432-326E8A422972}" type="datetimeFigureOut">
              <a:rPr lang="en-US" smtClean="0">
                <a:solidFill>
                  <a:prstClr val="black">
                    <a:tint val="75000"/>
                  </a:prstClr>
                </a:solidFill>
              </a:rPr>
              <a:pPr/>
              <a:t>6/4/2019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DAC35F-1CC1-46C1-B254-95E6523EA5E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86777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A0CC79A-AAD9-472F-8D81-9EFF97E663A4}" type="datetimeFigureOut">
              <a:rPr lang="en-US" smtClean="0">
                <a:solidFill>
                  <a:prstClr val="black">
                    <a:lumMod val="50000"/>
                    <a:lumOff val="50000"/>
                  </a:prstClr>
                </a:solidFill>
              </a:rPr>
              <a:pPr/>
              <a:t>6/4/2019</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2181512-D41F-4F99-AC74-178242EC9C67}"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214810300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ved=0CAMQjRw&amp;url=http://en.wikipedia.org/wiki/Pepsi&amp;ei=PT7vVL-CEMyZgwSRuIDIBQ&amp;bvm=bv.86956481,d.eXY&amp;psig=AFQjCNEmj0-1IUeOFlv6voN4F5O-7iuUDg&amp;ust=1425051581295760"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8.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Image:Nytimes1972electionpage.jpg"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8.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cnn.com/videos/politics/2018/01/27/saturday-night-massacre-nixon-kaye-pkg-ac.cnn" TargetMode="Externa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7d8Zm9kl488"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6.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wvJ4wh1kwR8"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4181"/>
            <a:ext cx="12192000" cy="1325563"/>
          </a:xfrm>
        </p:spPr>
        <p:txBody>
          <a:bodyPr>
            <a:normAutofit/>
          </a:bodyPr>
          <a:lstStyle/>
          <a:p>
            <a:r>
              <a:rPr lang="en-US" sz="6600" b="1" dirty="0" smtClean="0"/>
              <a:t>Nixon Terms to Know for Sure</a:t>
            </a:r>
            <a:endParaRPr lang="en-US" sz="6600" b="1" dirty="0"/>
          </a:p>
        </p:txBody>
      </p:sp>
      <p:sp>
        <p:nvSpPr>
          <p:cNvPr id="3" name="Content Placeholder 2"/>
          <p:cNvSpPr>
            <a:spLocks noGrp="1"/>
          </p:cNvSpPr>
          <p:nvPr>
            <p:ph idx="1"/>
          </p:nvPr>
        </p:nvSpPr>
        <p:spPr>
          <a:xfrm>
            <a:off x="0" y="-1"/>
            <a:ext cx="12192000" cy="5514181"/>
          </a:xfrm>
        </p:spPr>
        <p:txBody>
          <a:bodyPr>
            <a:noAutofit/>
          </a:bodyPr>
          <a:lstStyle/>
          <a:p>
            <a:r>
              <a:rPr lang="en-US" sz="4000" dirty="0" smtClean="0"/>
              <a:t>OHSA (Occupational Safety and Health Administration)</a:t>
            </a:r>
          </a:p>
          <a:p>
            <a:r>
              <a:rPr lang="en-US" sz="4000" dirty="0" smtClean="0"/>
              <a:t>EPA (Environmental Protection Agency)</a:t>
            </a:r>
          </a:p>
          <a:p>
            <a:r>
              <a:rPr lang="en-US" sz="4000" dirty="0" smtClean="0"/>
              <a:t>Energy Crisis: (OPEC punished the U. S. for its support of Israel)</a:t>
            </a:r>
          </a:p>
          <a:p>
            <a:pPr lvl="1"/>
            <a:r>
              <a:rPr lang="en-US" sz="3600" dirty="0" smtClean="0"/>
              <a:t>Stagflation (prices and unemployment rise, wages don’t)</a:t>
            </a:r>
          </a:p>
          <a:p>
            <a:r>
              <a:rPr lang="en-US" sz="4000" dirty="0" smtClean="0"/>
              <a:t>Détente: lower tensions between U. S. and China/USSR</a:t>
            </a:r>
          </a:p>
          <a:p>
            <a:r>
              <a:rPr lang="en-US" sz="4000" dirty="0" smtClean="0"/>
              <a:t>SALT (Strategic Arms Limitation Treaty): limited nuclear weapons for U. S.-USSR</a:t>
            </a:r>
          </a:p>
          <a:p>
            <a:r>
              <a:rPr lang="en-US" sz="4000" dirty="0" smtClean="0"/>
              <a:t>Watergate</a:t>
            </a:r>
            <a:endParaRPr lang="en-US" sz="4000" dirty="0"/>
          </a:p>
        </p:txBody>
      </p:sp>
    </p:spTree>
    <p:extLst>
      <p:ext uri="{BB962C8B-B14F-4D97-AF65-F5344CB8AC3E}">
        <p14:creationId xmlns:p14="http://schemas.microsoft.com/office/powerpoint/2010/main" val="23893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7900" y="122238"/>
            <a:ext cx="10972800" cy="1143000"/>
          </a:xfrm>
        </p:spPr>
        <p:txBody>
          <a:bodyPr/>
          <a:lstStyle/>
          <a:p>
            <a:r>
              <a:rPr lang="en-US" u="sng" dirty="0" smtClean="0"/>
              <a:t>Detente</a:t>
            </a:r>
            <a:endParaRPr lang="en-US" u="sng" dirty="0"/>
          </a:p>
        </p:txBody>
      </p:sp>
      <p:sp>
        <p:nvSpPr>
          <p:cNvPr id="4" name="Content Placeholder 3"/>
          <p:cNvSpPr>
            <a:spLocks noGrp="1"/>
          </p:cNvSpPr>
          <p:nvPr>
            <p:ph sz="half" idx="2"/>
          </p:nvPr>
        </p:nvSpPr>
        <p:spPr>
          <a:xfrm>
            <a:off x="5689600" y="1265239"/>
            <a:ext cx="6172200" cy="5427662"/>
          </a:xfrm>
        </p:spPr>
        <p:txBody>
          <a:bodyPr>
            <a:noAutofit/>
          </a:bodyPr>
          <a:lstStyle/>
          <a:p>
            <a:r>
              <a:rPr lang="en-US" sz="4400" u="sng" dirty="0" smtClean="0"/>
              <a:t>Easing of tensions between the U.S., China and the Soviets</a:t>
            </a:r>
          </a:p>
          <a:p>
            <a:r>
              <a:rPr lang="en-US" altLang="en-US" sz="4400" dirty="0">
                <a:sym typeface="Wingdings" pitchFamily="2" charset="2"/>
              </a:rPr>
              <a:t>The United States hoped to build a better relationship with its main rivals in the interest of world peace</a:t>
            </a:r>
          </a:p>
          <a:p>
            <a:pPr marL="0" indent="0">
              <a:buNone/>
            </a:pPr>
            <a:endParaRPr lang="en-US" sz="4400" dirty="0"/>
          </a:p>
        </p:txBody>
      </p:sp>
      <p:pic>
        <p:nvPicPr>
          <p:cNvPr id="5" name="Picture 5" descr="thumbnai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5341224" cy="659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948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88341"/>
            <a:ext cx="10972800" cy="1143000"/>
          </a:xfrm>
        </p:spPr>
        <p:txBody>
          <a:bodyPr/>
          <a:lstStyle/>
          <a:p>
            <a:r>
              <a:rPr lang="en-US" u="sng" dirty="0" smtClean="0"/>
              <a:t>SALT I </a:t>
            </a:r>
            <a:endParaRPr lang="en-US" u="sng" dirty="0"/>
          </a:p>
        </p:txBody>
      </p:sp>
      <p:sp>
        <p:nvSpPr>
          <p:cNvPr id="4" name="Content Placeholder 3"/>
          <p:cNvSpPr>
            <a:spLocks noGrp="1"/>
          </p:cNvSpPr>
          <p:nvPr>
            <p:ph sz="half" idx="2"/>
          </p:nvPr>
        </p:nvSpPr>
        <p:spPr>
          <a:xfrm>
            <a:off x="6273800" y="0"/>
            <a:ext cx="5918200" cy="6400800"/>
          </a:xfrm>
        </p:spPr>
        <p:txBody>
          <a:bodyPr>
            <a:noAutofit/>
          </a:bodyPr>
          <a:lstStyle/>
          <a:p>
            <a:pPr>
              <a:lnSpc>
                <a:spcPct val="90000"/>
              </a:lnSpc>
            </a:pPr>
            <a:r>
              <a:rPr lang="en-US" altLang="en-US" sz="4000" u="sng" dirty="0"/>
              <a:t>May, 1972 </a:t>
            </a:r>
            <a:r>
              <a:rPr lang="en-US" altLang="en-US" sz="4000" u="sng" dirty="0">
                <a:sym typeface="Wingdings" pitchFamily="2" charset="2"/>
              </a:rPr>
              <a:t> American-Soviet summit held to discuss the tensions between the </a:t>
            </a:r>
            <a:r>
              <a:rPr lang="en-US" altLang="en-US" sz="4000" u="sng" dirty="0" smtClean="0">
                <a:sym typeface="Wingdings" pitchFamily="2" charset="2"/>
              </a:rPr>
              <a:t>Superpowers</a:t>
            </a:r>
            <a:endParaRPr lang="en-US" altLang="en-US" sz="4000" u="sng" dirty="0">
              <a:sym typeface="Wingdings" pitchFamily="2" charset="2"/>
            </a:endParaRPr>
          </a:p>
          <a:p>
            <a:pPr>
              <a:lnSpc>
                <a:spcPct val="90000"/>
              </a:lnSpc>
            </a:pPr>
            <a:r>
              <a:rPr lang="en-US" altLang="en-US" sz="4000" u="sng" dirty="0">
                <a:sym typeface="Wingdings" pitchFamily="2" charset="2"/>
              </a:rPr>
              <a:t>Strategic Arms Limitation Treaty (SALT I)  plan to limit nuclear arms in both nations</a:t>
            </a:r>
          </a:p>
          <a:p>
            <a:pPr>
              <a:lnSpc>
                <a:spcPct val="90000"/>
              </a:lnSpc>
            </a:pPr>
            <a:r>
              <a:rPr lang="en-US" altLang="en-US" sz="4000" dirty="0">
                <a:sym typeface="Wingdings" pitchFamily="2" charset="2"/>
              </a:rPr>
              <a:t>Also agreed to increase trade and exchange of scientific information</a:t>
            </a:r>
            <a:endParaRPr lang="en-US" altLang="en-US" sz="4000" dirty="0"/>
          </a:p>
          <a:p>
            <a:endParaRPr lang="en-US" sz="4000" dirty="0"/>
          </a:p>
        </p:txBody>
      </p:sp>
      <p:pic>
        <p:nvPicPr>
          <p:cNvPr id="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4660900" cy="3505305"/>
          </a:xfrm>
          <a:prstGeom prst="rect">
            <a:avLst/>
          </a:prstGeom>
          <a:noFill/>
          <a:ln w="381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64354"/>
            <a:ext cx="5791200" cy="3593646"/>
          </a:xfrm>
          <a:prstGeom prst="rect">
            <a:avLst/>
          </a:prstGeom>
          <a:noFill/>
          <a:ln w="381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7347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0" y="274638"/>
            <a:ext cx="8229600" cy="1143000"/>
          </a:xfrm>
        </p:spPr>
        <p:txBody>
          <a:bodyPr/>
          <a:lstStyle/>
          <a:p>
            <a:r>
              <a:rPr lang="en-US" dirty="0" smtClean="0"/>
              <a:t>Culture of Nixon Years</a:t>
            </a:r>
            <a:endParaRPr lang="en-US" dirty="0"/>
          </a:p>
        </p:txBody>
      </p:sp>
      <p:sp>
        <p:nvSpPr>
          <p:cNvPr id="4" name="Content Placeholder 3"/>
          <p:cNvSpPr>
            <a:spLocks noGrp="1"/>
          </p:cNvSpPr>
          <p:nvPr>
            <p:ph sz="half" idx="4294967295"/>
          </p:nvPr>
        </p:nvSpPr>
        <p:spPr>
          <a:xfrm>
            <a:off x="6629400" y="1600201"/>
            <a:ext cx="4038600" cy="4525963"/>
          </a:xfrm>
        </p:spPr>
        <p:txBody>
          <a:bodyPr>
            <a:normAutofit lnSpcReduction="10000"/>
          </a:bodyPr>
          <a:lstStyle/>
          <a:p>
            <a:r>
              <a:rPr lang="en-GB" altLang="en-US" b="1" dirty="0">
                <a:solidFill>
                  <a:srgbClr val="FFCC00"/>
                </a:solidFill>
                <a:latin typeface="Times New Roman" pitchFamily="16" charset="0"/>
              </a:rPr>
              <a:t>Pepsi Generation</a:t>
            </a:r>
            <a:r>
              <a:rPr lang="en-GB" altLang="en-US" b="1" dirty="0">
                <a:latin typeface="Times New Roman" pitchFamily="16" charset="0"/>
              </a:rPr>
              <a:t>:  era of restoration rather than protest, conservatism rather than reform, consumer culture rather than counterculture, detente rather than confrontation </a:t>
            </a:r>
          </a:p>
          <a:p>
            <a:pPr marL="0" indent="0">
              <a:buNone/>
            </a:pPr>
            <a:endParaRPr lang="en-US" dirty="0"/>
          </a:p>
        </p:txBody>
      </p:sp>
      <p:sp>
        <p:nvSpPr>
          <p:cNvPr id="7" name="AutoShape 2" descr="Image result for image of pepsi"/>
          <p:cNvSpPr>
            <a:spLocks noChangeAspect="1" noChangeArrowheads="1"/>
          </p:cNvSpPr>
          <p:nvPr/>
        </p:nvSpPr>
        <p:spPr bwMode="auto">
          <a:xfrm>
            <a:off x="1524000" y="-136525"/>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AutoShape 4" descr="Image result for image of pepsi"/>
          <p:cNvSpPr>
            <a:spLocks noChangeAspect="1" noChangeArrowheads="1"/>
          </p:cNvSpPr>
          <p:nvPr/>
        </p:nvSpPr>
        <p:spPr bwMode="auto">
          <a:xfrm>
            <a:off x="1676400" y="15875"/>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9" name="AutoShape 6" descr="Image result for image of pepsi"/>
          <p:cNvSpPr>
            <a:spLocks noChangeAspect="1" noChangeArrowheads="1"/>
          </p:cNvSpPr>
          <p:nvPr/>
        </p:nvSpPr>
        <p:spPr bwMode="auto">
          <a:xfrm>
            <a:off x="1828800" y="168275"/>
            <a:ext cx="1238250" cy="12382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10" name="AutoShape 8" descr="Image result for image of pepsi"/>
          <p:cNvSpPr>
            <a:spLocks noChangeAspect="1" noChangeArrowheads="1"/>
          </p:cNvSpPr>
          <p:nvPr/>
        </p:nvSpPr>
        <p:spPr bwMode="auto">
          <a:xfrm>
            <a:off x="1524001" y="-136525"/>
            <a:ext cx="1571625" cy="1123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pic>
        <p:nvPicPr>
          <p:cNvPr id="1034" name="Picture 10" descr="https://encrypted-tbn3.gstatic.com/images?q=tbn:ANd9GcQAoU4tsGQkgqAWK9SZGPvgI4qyrN24CTbUHIl-W8csxqdJrnO1mPmuIGXCZ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925" y="1406526"/>
            <a:ext cx="3523384" cy="461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900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875"/>
            <a:ext cx="4876800" cy="3902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962400"/>
            <a:ext cx="3333750" cy="2647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85800"/>
            <a:ext cx="2332038" cy="236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895600"/>
            <a:ext cx="4343400" cy="396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95996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a:xfrm>
            <a:off x="1981200" y="0"/>
            <a:ext cx="8229600" cy="1143000"/>
          </a:xfrm>
        </p:spPr>
        <p:txBody>
          <a:bodyPr/>
          <a:lstStyle/>
          <a:p>
            <a:r>
              <a:rPr lang="en-US"/>
              <a:t>The Election of 1968</a:t>
            </a:r>
          </a:p>
        </p:txBody>
      </p:sp>
      <p:sp>
        <p:nvSpPr>
          <p:cNvPr id="7176" name="Rectangle 8"/>
          <p:cNvSpPr>
            <a:spLocks noGrp="1" noChangeArrowheads="1"/>
          </p:cNvSpPr>
          <p:nvPr>
            <p:ph type="body" sz="half" idx="2"/>
          </p:nvPr>
        </p:nvSpPr>
        <p:spPr>
          <a:xfrm>
            <a:off x="1981200" y="4953001"/>
            <a:ext cx="8229600" cy="2187575"/>
          </a:xfrm>
        </p:spPr>
        <p:txBody>
          <a:bodyPr>
            <a:normAutofit lnSpcReduction="10000"/>
          </a:bodyPr>
          <a:lstStyle/>
          <a:p>
            <a:pPr>
              <a:lnSpc>
                <a:spcPct val="80000"/>
              </a:lnSpc>
            </a:pPr>
            <a:r>
              <a:rPr lang="en-US" sz="1800" dirty="0"/>
              <a:t>Richard Nixon only narrowly won the 1968 election, but the combined total of popular votes for Nixon and Wallace indicated a shift to the right in American politics. </a:t>
            </a:r>
          </a:p>
          <a:p>
            <a:pPr>
              <a:lnSpc>
                <a:spcPct val="80000"/>
              </a:lnSpc>
            </a:pPr>
            <a:r>
              <a:rPr lang="en-US" sz="1800" dirty="0"/>
              <a:t>The </a:t>
            </a:r>
            <a:r>
              <a:rPr lang="en-US" sz="1800" dirty="0" smtClean="0"/>
              <a:t>1960s </a:t>
            </a:r>
            <a:r>
              <a:rPr lang="en-US" sz="1800" dirty="0"/>
              <a:t>began as an era of optimism and possibility and ended in disunity and distrust. </a:t>
            </a:r>
          </a:p>
          <a:p>
            <a:pPr>
              <a:lnSpc>
                <a:spcPct val="80000"/>
              </a:lnSpc>
            </a:pPr>
            <a:r>
              <a:rPr lang="en-US" sz="1800" dirty="0"/>
              <a:t>The Vietnam war and a series of assassinations and crises eroded public trust in government and produced a backlash against liberal movements and the Democratic party. </a:t>
            </a:r>
            <a:br>
              <a:rPr lang="en-US" sz="1800" dirty="0"/>
            </a:br>
            <a:endParaRPr lang="en-US" sz="1800" dirty="0"/>
          </a:p>
        </p:txBody>
      </p:sp>
      <p:pic>
        <p:nvPicPr>
          <p:cNvPr id="7177" name="Picture 9" descr="68%20map"/>
          <p:cNvPicPr>
            <a:picLocks noGrp="1" noChangeAspect="1" noChangeArrowheads="1"/>
          </p:cNvPicPr>
          <p:nvPr>
            <p:ph sz="half" idx="1"/>
          </p:nvPr>
        </p:nvPicPr>
        <p:blipFill>
          <a:blip r:embed="rId2" cstate="print"/>
          <a:srcRect/>
          <a:stretch>
            <a:fillRect/>
          </a:stretch>
        </p:blipFill>
        <p:spPr>
          <a:xfrm>
            <a:off x="2233612" y="838201"/>
            <a:ext cx="7596188" cy="4081463"/>
          </a:xfrm>
          <a:noFill/>
          <a:ln/>
        </p:spPr>
      </p:pic>
    </p:spTree>
    <p:extLst>
      <p:ext uri="{BB962C8B-B14F-4D97-AF65-F5344CB8AC3E}">
        <p14:creationId xmlns:p14="http://schemas.microsoft.com/office/powerpoint/2010/main" val="2325775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0" y="0"/>
            <a:ext cx="10972800" cy="1143000"/>
          </a:xfrm>
        </p:spPr>
        <p:txBody>
          <a:bodyPr/>
          <a:lstStyle/>
          <a:p>
            <a:r>
              <a:rPr lang="en-US" dirty="0" smtClean="0"/>
              <a:t>1972 Election</a:t>
            </a:r>
            <a:endParaRPr lang="en-US" dirty="0"/>
          </a:p>
        </p:txBody>
      </p:sp>
      <p:sp>
        <p:nvSpPr>
          <p:cNvPr id="4" name="Content Placeholder 3"/>
          <p:cNvSpPr>
            <a:spLocks noGrp="1"/>
          </p:cNvSpPr>
          <p:nvPr>
            <p:ph sz="half" idx="2"/>
          </p:nvPr>
        </p:nvSpPr>
        <p:spPr>
          <a:xfrm>
            <a:off x="4940300" y="939801"/>
            <a:ext cx="7251700" cy="5186364"/>
          </a:xfrm>
        </p:spPr>
        <p:txBody>
          <a:bodyPr>
            <a:noAutofit/>
          </a:bodyPr>
          <a:lstStyle/>
          <a:p>
            <a:r>
              <a:rPr lang="en-US" sz="3600" dirty="0" smtClean="0"/>
              <a:t>Richard Nixon vs. George McGovern</a:t>
            </a:r>
          </a:p>
          <a:p>
            <a:r>
              <a:rPr lang="en-US" sz="3600" dirty="0" smtClean="0"/>
              <a:t>George Wallace 3</a:t>
            </a:r>
            <a:r>
              <a:rPr lang="en-US" sz="3600" baseline="30000" dirty="0" smtClean="0"/>
              <a:t>rd</a:t>
            </a:r>
            <a:r>
              <a:rPr lang="en-US" sz="3600" dirty="0" smtClean="0"/>
              <a:t> party candidate was shot</a:t>
            </a:r>
          </a:p>
          <a:p>
            <a:r>
              <a:rPr lang="en-US" sz="3600" dirty="0" smtClean="0"/>
              <a:t>McGovern was associated with “Amnesty, Abortion &amp; Acid”</a:t>
            </a:r>
          </a:p>
          <a:p>
            <a:r>
              <a:rPr lang="en-US" sz="3600" dirty="0" smtClean="0"/>
              <a:t>Nixon promises peace at hand in Vietnam</a:t>
            </a:r>
          </a:p>
          <a:p>
            <a:r>
              <a:rPr lang="en-US" sz="3600" dirty="0" smtClean="0"/>
              <a:t>Nixon wins in landslide</a:t>
            </a:r>
          </a:p>
          <a:p>
            <a:endParaRPr lang="en-US" sz="3600" dirty="0" smtClean="0"/>
          </a:p>
          <a:p>
            <a:endParaRPr lang="en-US" sz="3600" dirty="0"/>
          </a:p>
        </p:txBody>
      </p:sp>
      <p:pic>
        <p:nvPicPr>
          <p:cNvPr id="5" name="Picture 3">
            <a:hlinkClick r:id="rId2"/>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4300" y="1074933"/>
            <a:ext cx="4724400" cy="5658767"/>
          </a:xfrm>
          <a:prstGeom prst="rect">
            <a:avLst/>
          </a:prstGeom>
          <a:noFill/>
          <a:ln w="381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81920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What’s the big deal?</a:t>
            </a:r>
            <a:endParaRPr lang="en-US" dirty="0"/>
          </a:p>
        </p:txBody>
      </p:sp>
      <p:sp>
        <p:nvSpPr>
          <p:cNvPr id="2" name="Title 1"/>
          <p:cNvSpPr>
            <a:spLocks noGrp="1"/>
          </p:cNvSpPr>
          <p:nvPr>
            <p:ph type="ctrTitle"/>
          </p:nvPr>
        </p:nvSpPr>
        <p:spPr/>
        <p:txBody>
          <a:bodyPr/>
          <a:lstStyle/>
          <a:p>
            <a:r>
              <a:rPr lang="en-US" dirty="0" smtClean="0"/>
              <a:t>Watergate</a:t>
            </a:r>
            <a:endParaRPr lang="en-US" dirty="0"/>
          </a:p>
        </p:txBody>
      </p:sp>
    </p:spTree>
    <p:extLst>
      <p:ext uri="{BB962C8B-B14F-4D97-AF65-F5344CB8AC3E}">
        <p14:creationId xmlns:p14="http://schemas.microsoft.com/office/powerpoint/2010/main" val="2420340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be “THAT GUY”</a:t>
            </a:r>
            <a:endParaRPr lang="en-US" dirty="0"/>
          </a:p>
        </p:txBody>
      </p:sp>
      <p:sp>
        <p:nvSpPr>
          <p:cNvPr id="3" name="Content Placeholder 2"/>
          <p:cNvSpPr>
            <a:spLocks noGrp="1"/>
          </p:cNvSpPr>
          <p:nvPr>
            <p:ph sz="quarter" idx="13"/>
          </p:nvPr>
        </p:nvSpPr>
        <p:spPr>
          <a:xfrm>
            <a:off x="127000" y="-45720"/>
            <a:ext cx="6790202" cy="3474720"/>
          </a:xfrm>
        </p:spPr>
        <p:txBody>
          <a:bodyPr>
            <a:normAutofit/>
          </a:bodyPr>
          <a:lstStyle/>
          <a:p>
            <a:r>
              <a:rPr lang="en-US" sz="6600" dirty="0" smtClean="0"/>
              <a:t>Listen to the teacher!</a:t>
            </a:r>
          </a:p>
        </p:txBody>
      </p:sp>
      <p:pic>
        <p:nvPicPr>
          <p:cNvPr id="3074" name="Picture 2" descr="Richard Nix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202" y="0"/>
            <a:ext cx="3771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0706226">
            <a:off x="270276" y="1600820"/>
            <a:ext cx="8767705" cy="4247317"/>
          </a:xfrm>
          <a:prstGeom prst="rect">
            <a:avLst/>
          </a:prstGeom>
          <a:noFill/>
        </p:spPr>
        <p:txBody>
          <a:bodyPr wrap="square" lIns="91440" tIns="45720" rIns="91440" bIns="45720">
            <a:spAutoFit/>
          </a:bodyPr>
          <a:lstStyle/>
          <a:p>
            <a:pPr algn="ctr"/>
            <a:r>
              <a:rPr lang="en-US" sz="54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rPr>
              <a:t>Or else, young, ruggedly handsome</a:t>
            </a:r>
          </a:p>
          <a:p>
            <a:pPr algn="ctr"/>
            <a:r>
              <a:rPr lang="en-US" sz="54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rPr>
              <a:t>Richard M. Nixon will hunt </a:t>
            </a:r>
          </a:p>
          <a:p>
            <a:pPr algn="ctr"/>
            <a:r>
              <a:rPr lang="en-US" sz="5400" b="1" dirty="0">
                <a:ln w="1905"/>
                <a:gradFill>
                  <a:gsLst>
                    <a:gs pos="0">
                      <a:srgbClr val="F14124">
                        <a:shade val="20000"/>
                        <a:satMod val="200000"/>
                      </a:srgbClr>
                    </a:gs>
                    <a:gs pos="78000">
                      <a:srgbClr val="F14124">
                        <a:tint val="90000"/>
                        <a:shade val="89000"/>
                        <a:satMod val="220000"/>
                      </a:srgbClr>
                    </a:gs>
                    <a:gs pos="100000">
                      <a:srgbClr val="F14124">
                        <a:tint val="12000"/>
                        <a:satMod val="255000"/>
                      </a:srgbClr>
                    </a:gs>
                  </a:gsLst>
                  <a:lin ang="5400000"/>
                </a:gradFill>
                <a:effectLst>
                  <a:innerShdw blurRad="69850" dist="43180" dir="5400000">
                    <a:srgbClr val="000000">
                      <a:alpha val="65000"/>
                    </a:srgbClr>
                  </a:innerShdw>
                </a:effectLst>
              </a:rPr>
              <a:t>you down!!</a:t>
            </a:r>
          </a:p>
        </p:txBody>
      </p:sp>
    </p:spTree>
    <p:extLst>
      <p:ext uri="{BB962C8B-B14F-4D97-AF65-F5344CB8AC3E}">
        <p14:creationId xmlns:p14="http://schemas.microsoft.com/office/powerpoint/2010/main" val="173555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a:xfrm>
            <a:off x="1981200" y="0"/>
            <a:ext cx="8229600" cy="1143000"/>
          </a:xfrm>
        </p:spPr>
        <p:txBody>
          <a:bodyPr/>
          <a:lstStyle/>
          <a:p>
            <a:r>
              <a:rPr lang="en-US"/>
              <a:t>The Election of 1968</a:t>
            </a:r>
          </a:p>
        </p:txBody>
      </p:sp>
      <p:sp>
        <p:nvSpPr>
          <p:cNvPr id="7176" name="Rectangle 8"/>
          <p:cNvSpPr>
            <a:spLocks noGrp="1" noChangeArrowheads="1"/>
          </p:cNvSpPr>
          <p:nvPr>
            <p:ph type="body" sz="half" idx="2"/>
          </p:nvPr>
        </p:nvSpPr>
        <p:spPr>
          <a:xfrm>
            <a:off x="1981200" y="4953001"/>
            <a:ext cx="8229600" cy="2187575"/>
          </a:xfrm>
        </p:spPr>
        <p:txBody>
          <a:bodyPr>
            <a:normAutofit lnSpcReduction="10000"/>
          </a:bodyPr>
          <a:lstStyle/>
          <a:p>
            <a:pPr>
              <a:lnSpc>
                <a:spcPct val="80000"/>
              </a:lnSpc>
            </a:pPr>
            <a:r>
              <a:rPr lang="en-US" sz="1800" dirty="0"/>
              <a:t>Richard Nixon only narrowly won the 1968 election, but the combined total of popular votes for Nixon and Wallace indicated a shift to the right in American politics. </a:t>
            </a:r>
          </a:p>
          <a:p>
            <a:pPr>
              <a:lnSpc>
                <a:spcPct val="80000"/>
              </a:lnSpc>
            </a:pPr>
            <a:r>
              <a:rPr lang="en-US" sz="1800" dirty="0"/>
              <a:t>The </a:t>
            </a:r>
            <a:r>
              <a:rPr lang="en-US" sz="1800" dirty="0" smtClean="0"/>
              <a:t>1960s </a:t>
            </a:r>
            <a:r>
              <a:rPr lang="en-US" sz="1800" dirty="0"/>
              <a:t>began as an era of optimism and possibility and ended in disunity and distrust. </a:t>
            </a:r>
          </a:p>
          <a:p>
            <a:pPr>
              <a:lnSpc>
                <a:spcPct val="80000"/>
              </a:lnSpc>
            </a:pPr>
            <a:r>
              <a:rPr lang="en-US" sz="1800" dirty="0"/>
              <a:t>The Vietnam war and a series of assassinations and crises eroded public trust in government and produced a backlash against liberal movements and the Democratic party. </a:t>
            </a:r>
            <a:br>
              <a:rPr lang="en-US" sz="1800" dirty="0"/>
            </a:br>
            <a:endParaRPr lang="en-US" sz="1800" dirty="0"/>
          </a:p>
        </p:txBody>
      </p:sp>
      <p:pic>
        <p:nvPicPr>
          <p:cNvPr id="7177" name="Picture 9" descr="68%20map"/>
          <p:cNvPicPr>
            <a:picLocks noGrp="1" noChangeAspect="1" noChangeArrowheads="1"/>
          </p:cNvPicPr>
          <p:nvPr>
            <p:ph sz="half" idx="1"/>
          </p:nvPr>
        </p:nvPicPr>
        <p:blipFill>
          <a:blip r:embed="rId2" cstate="print"/>
          <a:srcRect/>
          <a:stretch>
            <a:fillRect/>
          </a:stretch>
        </p:blipFill>
        <p:spPr>
          <a:xfrm>
            <a:off x="2233612" y="838201"/>
            <a:ext cx="7596188" cy="4081463"/>
          </a:xfrm>
          <a:noFill/>
          <a:ln/>
        </p:spPr>
      </p:pic>
    </p:spTree>
    <p:extLst>
      <p:ext uri="{BB962C8B-B14F-4D97-AF65-F5344CB8AC3E}">
        <p14:creationId xmlns:p14="http://schemas.microsoft.com/office/powerpoint/2010/main" val="2324809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Rot="1" noChangeArrowheads="1"/>
          </p:cNvSpPr>
          <p:nvPr>
            <p:ph type="title"/>
          </p:nvPr>
        </p:nvSpPr>
        <p:spPr>
          <a:xfrm>
            <a:off x="1981200" y="0"/>
            <a:ext cx="8229600" cy="1143000"/>
          </a:xfrm>
        </p:spPr>
        <p:txBody>
          <a:bodyPr/>
          <a:lstStyle/>
          <a:p>
            <a:r>
              <a:rPr lang="en-US"/>
              <a:t>The Election of 1968</a:t>
            </a:r>
          </a:p>
        </p:txBody>
      </p:sp>
      <p:sp>
        <p:nvSpPr>
          <p:cNvPr id="12295" name="Rectangle 7"/>
          <p:cNvSpPr>
            <a:spLocks noGrp="1" noChangeArrowheads="1"/>
          </p:cNvSpPr>
          <p:nvPr>
            <p:ph type="body" sz="half" idx="2"/>
          </p:nvPr>
        </p:nvSpPr>
        <p:spPr>
          <a:xfrm>
            <a:off x="4752304" y="994894"/>
            <a:ext cx="7293736" cy="4774841"/>
          </a:xfrm>
        </p:spPr>
        <p:txBody>
          <a:bodyPr>
            <a:noAutofit/>
          </a:bodyPr>
          <a:lstStyle/>
          <a:p>
            <a:pPr>
              <a:lnSpc>
                <a:spcPct val="90000"/>
              </a:lnSpc>
            </a:pPr>
            <a:r>
              <a:rPr lang="en-US" sz="3200" dirty="0"/>
              <a:t>Nixon campaigned as a champion of the "silent majority," the hardworking Americans who paid taxes, did not demonstrate, and desired a restoration of "law and order.”</a:t>
            </a:r>
          </a:p>
          <a:p>
            <a:pPr>
              <a:lnSpc>
                <a:spcPct val="90000"/>
              </a:lnSpc>
            </a:pPr>
            <a:r>
              <a:rPr lang="en-US" sz="3200" dirty="0"/>
              <a:t>He vowed to restore respect for the rule of law, reconstitute the stature of America, dispose of ineffectual social programs, and provide strong leadership to end the turmoil of the </a:t>
            </a:r>
            <a:r>
              <a:rPr lang="en-US" sz="3200" dirty="0" smtClean="0"/>
              <a:t>1960s</a:t>
            </a:r>
            <a:r>
              <a:rPr lang="en-US" sz="3200" dirty="0"/>
              <a:t>. </a:t>
            </a:r>
            <a:br>
              <a:rPr lang="en-US" sz="3200" dirty="0"/>
            </a:br>
            <a:endParaRPr lang="en-US" sz="3200" dirty="0"/>
          </a:p>
          <a:p>
            <a:pPr>
              <a:lnSpc>
                <a:spcPct val="90000"/>
              </a:lnSpc>
            </a:pPr>
            <a:endParaRPr lang="en-US" sz="3200" dirty="0"/>
          </a:p>
        </p:txBody>
      </p:sp>
      <p:pic>
        <p:nvPicPr>
          <p:cNvPr id="12296" name="Picture 8" descr="Picture1"/>
          <p:cNvPicPr>
            <a:picLocks noGrp="1" noChangeAspect="1" noChangeArrowheads="1"/>
          </p:cNvPicPr>
          <p:nvPr>
            <p:ph sz="half" idx="1"/>
          </p:nvPr>
        </p:nvPicPr>
        <p:blipFill>
          <a:blip r:embed="rId2" cstate="print"/>
          <a:srcRect/>
          <a:stretch>
            <a:fillRect/>
          </a:stretch>
        </p:blipFill>
        <p:spPr>
          <a:xfrm>
            <a:off x="103031" y="100885"/>
            <a:ext cx="4353059" cy="6591668"/>
          </a:xfrm>
          <a:noFill/>
          <a:ln/>
        </p:spPr>
      </p:pic>
    </p:spTree>
    <p:extLst>
      <p:ext uri="{BB962C8B-B14F-4D97-AF65-F5344CB8AC3E}">
        <p14:creationId xmlns:p14="http://schemas.microsoft.com/office/powerpoint/2010/main" val="2257266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972800" cy="1143000"/>
          </a:xfrm>
        </p:spPr>
        <p:txBody>
          <a:bodyPr/>
          <a:lstStyle/>
          <a:p>
            <a:r>
              <a:rPr lang="en-US" u="sng" dirty="0" smtClean="0"/>
              <a:t>New Federalism</a:t>
            </a:r>
            <a:endParaRPr lang="en-US" u="sng" dirty="0"/>
          </a:p>
        </p:txBody>
      </p:sp>
      <p:sp>
        <p:nvSpPr>
          <p:cNvPr id="4" name="Content Placeholder 3"/>
          <p:cNvSpPr>
            <a:spLocks noGrp="1"/>
          </p:cNvSpPr>
          <p:nvPr>
            <p:ph sz="half" idx="2"/>
          </p:nvPr>
        </p:nvSpPr>
        <p:spPr>
          <a:xfrm>
            <a:off x="4838700" y="1143000"/>
            <a:ext cx="7353300" cy="5181600"/>
          </a:xfrm>
        </p:spPr>
        <p:txBody>
          <a:bodyPr>
            <a:normAutofit/>
          </a:bodyPr>
          <a:lstStyle/>
          <a:p>
            <a:pPr>
              <a:lnSpc>
                <a:spcPct val="90000"/>
              </a:lnSpc>
              <a:defRPr/>
            </a:pPr>
            <a:r>
              <a:rPr lang="en-US" altLang="en-US" sz="4000" dirty="0">
                <a:latin typeface="Comic Sans MS" charset="0"/>
              </a:rPr>
              <a:t>Nixon’s program to reduce the federal gov’t role and put more emphasis on the state and local gov’t.</a:t>
            </a:r>
          </a:p>
          <a:p>
            <a:pPr>
              <a:lnSpc>
                <a:spcPct val="90000"/>
              </a:lnSpc>
              <a:defRPr/>
            </a:pPr>
            <a:r>
              <a:rPr lang="en-US" altLang="en-US" sz="4000" dirty="0">
                <a:latin typeface="Comic Sans MS" charset="0"/>
              </a:rPr>
              <a:t>It called for revenue sharing in which the federal gov’t would give the state gov’t money for them to spend as they saw fit</a:t>
            </a:r>
            <a:r>
              <a:rPr lang="en-US" altLang="en-US" sz="4000" dirty="0" smtClean="0">
                <a:latin typeface="Comic Sans MS" charset="0"/>
              </a:rPr>
              <a:t>.</a:t>
            </a:r>
            <a:endParaRPr lang="en-US" altLang="en-US" sz="4000" dirty="0">
              <a:latin typeface="Comic Sans MS" charset="0"/>
            </a:endParaRPr>
          </a:p>
        </p:txBody>
      </p:sp>
      <p:pic>
        <p:nvPicPr>
          <p:cNvPr id="5" name="Picture 11" descr="300px-Richard_Nixon_campaign_rally_196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023534"/>
            <a:ext cx="4749800" cy="5796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1529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Pentagon Papers</a:t>
            </a:r>
            <a:endParaRPr lang="en-US" dirty="0"/>
          </a:p>
        </p:txBody>
      </p:sp>
      <p:sp>
        <p:nvSpPr>
          <p:cNvPr id="3" name="Content Placeholder 2"/>
          <p:cNvSpPr>
            <a:spLocks noGrp="1"/>
          </p:cNvSpPr>
          <p:nvPr>
            <p:ph sz="half" idx="1"/>
          </p:nvPr>
        </p:nvSpPr>
        <p:spPr>
          <a:xfrm>
            <a:off x="0" y="0"/>
            <a:ext cx="5550794" cy="6858000"/>
          </a:xfrm>
        </p:spPr>
        <p:txBody>
          <a:bodyPr>
            <a:noAutofit/>
          </a:bodyPr>
          <a:lstStyle/>
          <a:p>
            <a:r>
              <a:rPr lang="en-US" sz="2400" dirty="0"/>
              <a:t>Beginning on June 13, 1971, the Times published a series of daily articles based on the information contained in the Pentagon Papers. After the third article, the U.S. Department of Justice got a temporary restraining order against further publication of the material, arguing that it was detrimental to U.S. national security. The Times and the Washington Post joined forces to fight the court battle, and on June 30 the U.S. Supreme Court ruled 6-3 that the government had failed to prove harm to national security, and that publication of the papers was justified under the First Amendment’s protection of freedom of the press.</a:t>
            </a:r>
          </a:p>
          <a:p>
            <a:endParaRPr lang="en-US" sz="2400" dirty="0"/>
          </a:p>
        </p:txBody>
      </p:sp>
      <p:sp>
        <p:nvSpPr>
          <p:cNvPr id="4" name="Text Placeholder 3"/>
          <p:cNvSpPr>
            <a:spLocks noGrp="1"/>
          </p:cNvSpPr>
          <p:nvPr>
            <p:ph type="body" sz="half" idx="2"/>
          </p:nvPr>
        </p:nvSpPr>
        <p:spPr>
          <a:xfrm>
            <a:off x="6172200" y="1295400"/>
            <a:ext cx="5740758" cy="5486400"/>
          </a:xfrm>
        </p:spPr>
        <p:txBody>
          <a:bodyPr>
            <a:normAutofit fontScale="92500"/>
          </a:bodyPr>
          <a:lstStyle/>
          <a:p>
            <a:r>
              <a:rPr lang="en-US" dirty="0"/>
              <a:t>In addition to publication in the Times, Post, Boston Globe and other newspapers, portions of the Pentagon Papers entered the public record when Senator Mike Gravel of Alaska, an outspoken critic of the Vietnam War, read them aloud in a Senate subcommittee hearing. These portions revealed that the presidential administrations of Harry S. Truman, Dwight D. </a:t>
            </a:r>
            <a:r>
              <a:rPr lang="en-US" dirty="0" err="1"/>
              <a:t>Eisenhower,John</a:t>
            </a:r>
            <a:r>
              <a:rPr lang="en-US" dirty="0"/>
              <a:t> F. Kennedy and Lyndon B. Johnson had all misled the public about the degree of U.S. involvement in Vietnam, from Truman’s decision to give military aid to France during its struggle against the communist-led Viet Minh to Johnson’s development of plans to escalate the war in Vietnam as early as 1964, even as he claimed the opposite during that year’s presidential election.</a:t>
            </a:r>
          </a:p>
          <a:p>
            <a:endParaRPr lang="en-US" dirty="0"/>
          </a:p>
        </p:txBody>
      </p:sp>
    </p:spTree>
    <p:extLst>
      <p:ext uri="{BB962C8B-B14F-4D97-AF65-F5344CB8AC3E}">
        <p14:creationId xmlns:p14="http://schemas.microsoft.com/office/powerpoint/2010/main" val="1758854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a:t>The White House Plumbers</a:t>
            </a:r>
          </a:p>
        </p:txBody>
      </p:sp>
      <p:sp>
        <p:nvSpPr>
          <p:cNvPr id="15365" name="Rectangle 5"/>
          <p:cNvSpPr>
            <a:spLocks noGrp="1" noChangeArrowheads="1"/>
          </p:cNvSpPr>
          <p:nvPr>
            <p:ph type="body" sz="half" idx="3"/>
          </p:nvPr>
        </p:nvSpPr>
        <p:spPr>
          <a:xfrm>
            <a:off x="6172200" y="1295400"/>
            <a:ext cx="5715000" cy="5213350"/>
          </a:xfrm>
        </p:spPr>
        <p:txBody>
          <a:bodyPr>
            <a:normAutofit/>
          </a:bodyPr>
          <a:lstStyle/>
          <a:p>
            <a:pPr>
              <a:lnSpc>
                <a:spcPct val="90000"/>
              </a:lnSpc>
            </a:pPr>
            <a:r>
              <a:rPr lang="en-US" sz="2000" dirty="0"/>
              <a:t>What is it called when someone’s album is put online before the person intended to release it?</a:t>
            </a:r>
          </a:p>
          <a:p>
            <a:pPr>
              <a:lnSpc>
                <a:spcPct val="90000"/>
              </a:lnSpc>
            </a:pPr>
            <a:r>
              <a:rPr lang="en-US" sz="2000" dirty="0"/>
              <a:t>After the release of the Pentagon Papers, the White House created a unit to ensure internal security. </a:t>
            </a:r>
          </a:p>
          <a:p>
            <a:pPr>
              <a:lnSpc>
                <a:spcPct val="90000"/>
              </a:lnSpc>
            </a:pPr>
            <a:r>
              <a:rPr lang="en-US" sz="2000" dirty="0"/>
              <a:t>This unit was called the Plumbers because they stopped leaks.</a:t>
            </a:r>
          </a:p>
          <a:p>
            <a:pPr>
              <a:lnSpc>
                <a:spcPct val="90000"/>
              </a:lnSpc>
            </a:pPr>
            <a:r>
              <a:rPr lang="en-US" sz="2000" dirty="0"/>
              <a:t>In 1971 they burglarized the office of Daniel Ellsberg’s psychiatrist, </a:t>
            </a:r>
            <a:r>
              <a:rPr lang="en-US" sz="2400" dirty="0"/>
              <a:t>seeking material to discredit him</a:t>
            </a:r>
            <a:r>
              <a:rPr lang="en-US" sz="2000" dirty="0"/>
              <a:t>. </a:t>
            </a:r>
          </a:p>
          <a:p>
            <a:pPr>
              <a:lnSpc>
                <a:spcPct val="90000"/>
              </a:lnSpc>
            </a:pPr>
            <a:r>
              <a:rPr lang="en-US" sz="2000" dirty="0"/>
              <a:t>It was later revealed that Nixon’s domestic advisor John </a:t>
            </a:r>
            <a:r>
              <a:rPr lang="en-US" sz="2000" dirty="0" err="1"/>
              <a:t>Ehrlichman</a:t>
            </a:r>
            <a:r>
              <a:rPr lang="en-US" sz="2000" dirty="0"/>
              <a:t> knew of and approved the plan.</a:t>
            </a:r>
          </a:p>
        </p:txBody>
      </p:sp>
      <p:pic>
        <p:nvPicPr>
          <p:cNvPr id="15368" name="Picture 8" descr="howard%20hunt"/>
          <p:cNvPicPr>
            <a:picLocks noGrp="1" noChangeAspect="1" noChangeArrowheads="1"/>
          </p:cNvPicPr>
          <p:nvPr>
            <p:ph sz="quarter" idx="1"/>
          </p:nvPr>
        </p:nvPicPr>
        <p:blipFill>
          <a:blip r:embed="rId2" cstate="print"/>
          <a:srcRect/>
          <a:stretch>
            <a:fillRect/>
          </a:stretch>
        </p:blipFill>
        <p:spPr>
          <a:xfrm>
            <a:off x="1981201" y="1295400"/>
            <a:ext cx="1457325" cy="2185988"/>
          </a:xfrm>
          <a:noFill/>
          <a:ln/>
        </p:spPr>
      </p:pic>
      <p:sp>
        <p:nvSpPr>
          <p:cNvPr id="15369" name="Text Box 9"/>
          <p:cNvSpPr txBox="1">
            <a:spLocks noChangeArrowheads="1"/>
          </p:cNvSpPr>
          <p:nvPr/>
        </p:nvSpPr>
        <p:spPr bwMode="auto">
          <a:xfrm>
            <a:off x="1828800" y="3505200"/>
            <a:ext cx="1752600" cy="336550"/>
          </a:xfrm>
          <a:prstGeom prst="rect">
            <a:avLst/>
          </a:prstGeom>
          <a:noFill/>
          <a:ln w="9525">
            <a:noFill/>
            <a:miter lim="800000"/>
            <a:headEnd/>
            <a:tailEnd/>
          </a:ln>
          <a:effectLst/>
        </p:spPr>
        <p:txBody>
          <a:bodyPr>
            <a:spAutoFit/>
          </a:bodyPr>
          <a:lstStyle/>
          <a:p>
            <a:pPr algn="ctr">
              <a:spcBef>
                <a:spcPct val="50000"/>
              </a:spcBef>
            </a:pPr>
            <a:r>
              <a:rPr lang="en-US" sz="1600">
                <a:solidFill>
                  <a:srgbClr val="56C7AA"/>
                </a:solidFill>
              </a:rPr>
              <a:t>Howard Hunt</a:t>
            </a:r>
          </a:p>
        </p:txBody>
      </p:sp>
      <p:pic>
        <p:nvPicPr>
          <p:cNvPr id="15370" name="Picture 10" descr="g%20gordon%20liddy"/>
          <p:cNvPicPr>
            <a:picLocks noGrp="1" noChangeAspect="1" noChangeArrowheads="1"/>
          </p:cNvPicPr>
          <p:nvPr>
            <p:ph sz="quarter" idx="2"/>
          </p:nvPr>
        </p:nvPicPr>
        <p:blipFill>
          <a:blip r:embed="rId3" cstate="print"/>
          <a:srcRect/>
          <a:stretch>
            <a:fillRect/>
          </a:stretch>
        </p:blipFill>
        <p:spPr>
          <a:xfrm>
            <a:off x="4114801" y="1295400"/>
            <a:ext cx="1560513" cy="2209800"/>
          </a:xfrm>
          <a:noFill/>
          <a:ln/>
        </p:spPr>
      </p:pic>
      <p:sp>
        <p:nvSpPr>
          <p:cNvPr id="15371" name="Text Box 11"/>
          <p:cNvSpPr txBox="1">
            <a:spLocks noChangeArrowheads="1"/>
          </p:cNvSpPr>
          <p:nvPr/>
        </p:nvSpPr>
        <p:spPr bwMode="auto">
          <a:xfrm>
            <a:off x="3886200" y="3505200"/>
            <a:ext cx="1981200" cy="336550"/>
          </a:xfrm>
          <a:prstGeom prst="rect">
            <a:avLst/>
          </a:prstGeom>
          <a:noFill/>
          <a:ln w="9525">
            <a:noFill/>
            <a:miter lim="800000"/>
            <a:headEnd/>
            <a:tailEnd/>
          </a:ln>
          <a:effectLst/>
        </p:spPr>
        <p:txBody>
          <a:bodyPr>
            <a:spAutoFit/>
          </a:bodyPr>
          <a:lstStyle/>
          <a:p>
            <a:pPr algn="ctr">
              <a:spcBef>
                <a:spcPct val="50000"/>
              </a:spcBef>
            </a:pPr>
            <a:r>
              <a:rPr lang="en-US" sz="1600">
                <a:solidFill>
                  <a:srgbClr val="56C7AA"/>
                </a:solidFill>
              </a:rPr>
              <a:t>G. Gordon Liddy</a:t>
            </a:r>
          </a:p>
        </p:txBody>
      </p:sp>
      <p:pic>
        <p:nvPicPr>
          <p:cNvPr id="15372" name="Picture 12" descr="james%20mccord"/>
          <p:cNvPicPr>
            <a:picLocks noChangeAspect="1" noChangeArrowheads="1"/>
          </p:cNvPicPr>
          <p:nvPr/>
        </p:nvPicPr>
        <p:blipFill>
          <a:blip r:embed="rId4" cstate="print"/>
          <a:srcRect/>
          <a:stretch>
            <a:fillRect/>
          </a:stretch>
        </p:blipFill>
        <p:spPr bwMode="auto">
          <a:xfrm>
            <a:off x="1981200" y="3962400"/>
            <a:ext cx="1524000" cy="2209800"/>
          </a:xfrm>
          <a:prstGeom prst="rect">
            <a:avLst/>
          </a:prstGeom>
          <a:noFill/>
        </p:spPr>
      </p:pic>
      <p:sp>
        <p:nvSpPr>
          <p:cNvPr id="15373" name="Text Box 13"/>
          <p:cNvSpPr txBox="1">
            <a:spLocks noChangeArrowheads="1"/>
          </p:cNvSpPr>
          <p:nvPr/>
        </p:nvSpPr>
        <p:spPr bwMode="auto">
          <a:xfrm>
            <a:off x="1828800" y="6172200"/>
            <a:ext cx="1905000" cy="336550"/>
          </a:xfrm>
          <a:prstGeom prst="rect">
            <a:avLst/>
          </a:prstGeom>
          <a:noFill/>
          <a:ln w="9525">
            <a:noFill/>
            <a:miter lim="800000"/>
            <a:headEnd/>
            <a:tailEnd/>
          </a:ln>
          <a:effectLst/>
        </p:spPr>
        <p:txBody>
          <a:bodyPr>
            <a:spAutoFit/>
          </a:bodyPr>
          <a:lstStyle/>
          <a:p>
            <a:pPr algn="ctr">
              <a:spcBef>
                <a:spcPct val="50000"/>
              </a:spcBef>
            </a:pPr>
            <a:r>
              <a:rPr lang="en-US" sz="1600">
                <a:solidFill>
                  <a:srgbClr val="56C7AA"/>
                </a:solidFill>
              </a:rPr>
              <a:t>James McCord</a:t>
            </a:r>
          </a:p>
        </p:txBody>
      </p:sp>
      <p:pic>
        <p:nvPicPr>
          <p:cNvPr id="15374" name="Picture 14" descr="colson"/>
          <p:cNvPicPr>
            <a:picLocks noChangeAspect="1" noChangeArrowheads="1"/>
          </p:cNvPicPr>
          <p:nvPr/>
        </p:nvPicPr>
        <p:blipFill>
          <a:blip r:embed="rId5" cstate="print"/>
          <a:srcRect/>
          <a:stretch>
            <a:fillRect/>
          </a:stretch>
        </p:blipFill>
        <p:spPr bwMode="auto">
          <a:xfrm>
            <a:off x="4114800" y="3962400"/>
            <a:ext cx="1549400" cy="2209800"/>
          </a:xfrm>
          <a:prstGeom prst="rect">
            <a:avLst/>
          </a:prstGeom>
          <a:noFill/>
        </p:spPr>
      </p:pic>
      <p:sp>
        <p:nvSpPr>
          <p:cNvPr id="15375" name="Text Box 15"/>
          <p:cNvSpPr txBox="1">
            <a:spLocks noChangeArrowheads="1"/>
          </p:cNvSpPr>
          <p:nvPr/>
        </p:nvSpPr>
        <p:spPr bwMode="auto">
          <a:xfrm>
            <a:off x="4114800" y="6172200"/>
            <a:ext cx="1524000" cy="336550"/>
          </a:xfrm>
          <a:prstGeom prst="rect">
            <a:avLst/>
          </a:prstGeom>
          <a:noFill/>
          <a:ln w="9525">
            <a:noFill/>
            <a:miter lim="800000"/>
            <a:headEnd/>
            <a:tailEnd/>
          </a:ln>
          <a:effectLst/>
        </p:spPr>
        <p:txBody>
          <a:bodyPr>
            <a:spAutoFit/>
          </a:bodyPr>
          <a:lstStyle/>
          <a:p>
            <a:pPr algn="ctr">
              <a:spcBef>
                <a:spcPct val="50000"/>
              </a:spcBef>
            </a:pPr>
            <a:r>
              <a:rPr lang="en-US" sz="1600">
                <a:solidFill>
                  <a:srgbClr val="56C7AA"/>
                </a:solidFill>
              </a:rPr>
              <a:t>Chuck Colson</a:t>
            </a:r>
          </a:p>
        </p:txBody>
      </p:sp>
    </p:spTree>
    <p:extLst>
      <p:ext uri="{BB962C8B-B14F-4D97-AF65-F5344CB8AC3E}">
        <p14:creationId xmlns:p14="http://schemas.microsoft.com/office/powerpoint/2010/main" val="365044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p:cTn id="7" dur="1000" fill="hold"/>
                                        <p:tgtEl>
                                          <p:spTgt spid="1536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536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536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53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365">
                                            <p:txEl>
                                              <p:pRg st="1" end="1"/>
                                            </p:txEl>
                                          </p:spTgt>
                                        </p:tgtEl>
                                        <p:attrNameLst>
                                          <p:attrName>style.visibility</p:attrName>
                                        </p:attrNameLst>
                                      </p:cBhvr>
                                      <p:to>
                                        <p:strVal val="visible"/>
                                      </p:to>
                                    </p:set>
                                    <p:anim calcmode="lin" valueType="num">
                                      <p:cBhvr>
                                        <p:cTn id="15" dur="1000" fill="hold"/>
                                        <p:tgtEl>
                                          <p:spTgt spid="1536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536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536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1536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5365">
                                            <p:txEl>
                                              <p:pRg st="2" end="2"/>
                                            </p:txEl>
                                          </p:spTgt>
                                        </p:tgtEl>
                                        <p:attrNameLst>
                                          <p:attrName>style.visibility</p:attrName>
                                        </p:attrNameLst>
                                      </p:cBhvr>
                                      <p:to>
                                        <p:strVal val="visible"/>
                                      </p:to>
                                    </p:set>
                                    <p:anim calcmode="lin" valueType="num">
                                      <p:cBhvr>
                                        <p:cTn id="23" dur="1000" fill="hold"/>
                                        <p:tgtEl>
                                          <p:spTgt spid="1536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536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536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1536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365">
                                            <p:txEl>
                                              <p:pRg st="3" end="3"/>
                                            </p:txEl>
                                          </p:spTgt>
                                        </p:tgtEl>
                                        <p:attrNameLst>
                                          <p:attrName>style.visibility</p:attrName>
                                        </p:attrNameLst>
                                      </p:cBhvr>
                                      <p:to>
                                        <p:strVal val="visible"/>
                                      </p:to>
                                    </p:set>
                                    <p:anim calcmode="lin" valueType="num">
                                      <p:cBhvr>
                                        <p:cTn id="31" dur="1000" fill="hold"/>
                                        <p:tgtEl>
                                          <p:spTgt spid="1536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536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5365">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1536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5365">
                                            <p:txEl>
                                              <p:pRg st="4" end="4"/>
                                            </p:txEl>
                                          </p:spTgt>
                                        </p:tgtEl>
                                        <p:attrNameLst>
                                          <p:attrName>style.visibility</p:attrName>
                                        </p:attrNameLst>
                                      </p:cBhvr>
                                      <p:to>
                                        <p:strVal val="visible"/>
                                      </p:to>
                                    </p:set>
                                    <p:anim calcmode="lin" valueType="num">
                                      <p:cBhvr>
                                        <p:cTn id="39" dur="1000" fill="hold"/>
                                        <p:tgtEl>
                                          <p:spTgt spid="1536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1536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15365">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1536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3"/>
          </p:nvPr>
        </p:nvSpPr>
        <p:spPr>
          <a:xfrm>
            <a:off x="0" y="0"/>
            <a:ext cx="7327900" cy="3952240"/>
          </a:xfrm>
        </p:spPr>
        <p:txBody>
          <a:bodyPr>
            <a:normAutofit/>
          </a:bodyPr>
          <a:lstStyle/>
          <a:p>
            <a:r>
              <a:rPr lang="en-US" sz="2800" dirty="0" smtClean="0"/>
              <a:t>Watergate Hotel</a:t>
            </a:r>
          </a:p>
          <a:p>
            <a:r>
              <a:rPr lang="en-US" sz="2800" dirty="0" smtClean="0">
                <a:hlinkClick r:id="rId2"/>
              </a:rPr>
              <a:t>Saturday Night Massacre</a:t>
            </a:r>
            <a:endParaRPr lang="en-US" sz="2800" dirty="0" smtClean="0"/>
          </a:p>
          <a:p>
            <a:endParaRPr lang="en-US" sz="2800" dirty="0"/>
          </a:p>
        </p:txBody>
      </p:sp>
      <p:pic>
        <p:nvPicPr>
          <p:cNvPr id="1026" name="Picture 2" descr="http://www.fbi.gov/news/news_blog/image/watergate-compl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5492" y="952501"/>
            <a:ext cx="8976009" cy="556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50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0"/>
            <a:ext cx="10972800" cy="1143000"/>
          </a:xfrm>
        </p:spPr>
        <p:txBody>
          <a:bodyPr/>
          <a:lstStyle/>
          <a:p>
            <a:r>
              <a:rPr lang="en-US" dirty="0" smtClean="0"/>
              <a:t>CREEP</a:t>
            </a:r>
            <a:endParaRPr lang="en-US" dirty="0"/>
          </a:p>
        </p:txBody>
      </p:sp>
      <p:sp>
        <p:nvSpPr>
          <p:cNvPr id="3" name="Content Placeholder 2"/>
          <p:cNvSpPr>
            <a:spLocks noGrp="1"/>
          </p:cNvSpPr>
          <p:nvPr>
            <p:ph sz="half" idx="1"/>
          </p:nvPr>
        </p:nvSpPr>
        <p:spPr>
          <a:xfrm>
            <a:off x="0" y="952501"/>
            <a:ext cx="6642100" cy="5173664"/>
          </a:xfrm>
        </p:spPr>
        <p:txBody>
          <a:bodyPr>
            <a:noAutofit/>
          </a:bodyPr>
          <a:lstStyle/>
          <a:p>
            <a:r>
              <a:rPr lang="en-US" sz="4000" dirty="0" smtClean="0"/>
              <a:t>Committee to Re-elect the President</a:t>
            </a:r>
          </a:p>
          <a:p>
            <a:r>
              <a:rPr lang="en-US" sz="4000" dirty="0" smtClean="0"/>
              <a:t>$ for Nixon reelection campaign was used to try to cover-up the break in and silence the burglars</a:t>
            </a:r>
          </a:p>
          <a:p>
            <a:r>
              <a:rPr lang="en-US" sz="4000" dirty="0" smtClean="0"/>
              <a:t>1973 the Senate begins investigation</a:t>
            </a:r>
          </a:p>
          <a:p>
            <a:endParaRPr lang="en-US" sz="4000" dirty="0"/>
          </a:p>
        </p:txBody>
      </p:sp>
      <p:pic>
        <p:nvPicPr>
          <p:cNvPr id="5" name="Picture 7" descr="alexbutterfiel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42100" y="1428630"/>
            <a:ext cx="5549900" cy="534047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080619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Woodward and Bernstein</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844550" y="1417638"/>
            <a:ext cx="9366250" cy="5245100"/>
          </a:xfrm>
          <a:prstGeom prst="rect">
            <a:avLst/>
          </a:prstGeom>
        </p:spPr>
      </p:pic>
    </p:spTree>
    <p:extLst>
      <p:ext uri="{BB962C8B-B14F-4D97-AF65-F5344CB8AC3E}">
        <p14:creationId xmlns:p14="http://schemas.microsoft.com/office/powerpoint/2010/main" val="7475655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10972800" cy="1143000"/>
          </a:xfrm>
        </p:spPr>
        <p:txBody>
          <a:bodyPr/>
          <a:lstStyle/>
          <a:p>
            <a:r>
              <a:rPr lang="en-US" u="sng" dirty="0" smtClean="0"/>
              <a:t>Cover-Up Unravels</a:t>
            </a:r>
            <a:endParaRPr lang="en-US" u="sng" dirty="0"/>
          </a:p>
        </p:txBody>
      </p:sp>
      <p:sp>
        <p:nvSpPr>
          <p:cNvPr id="4" name="Content Placeholder 3"/>
          <p:cNvSpPr>
            <a:spLocks noGrp="1"/>
          </p:cNvSpPr>
          <p:nvPr>
            <p:ph sz="half" idx="2"/>
          </p:nvPr>
        </p:nvSpPr>
        <p:spPr>
          <a:xfrm>
            <a:off x="5308600" y="977900"/>
            <a:ext cx="6883400" cy="5651500"/>
          </a:xfrm>
        </p:spPr>
        <p:txBody>
          <a:bodyPr>
            <a:noAutofit/>
          </a:bodyPr>
          <a:lstStyle/>
          <a:p>
            <a:pPr>
              <a:lnSpc>
                <a:spcPct val="80000"/>
              </a:lnSpc>
            </a:pPr>
            <a:r>
              <a:rPr lang="en-US" altLang="en-US" dirty="0"/>
              <a:t>Watergate burglars went on trial and claimed that they were hired by the Nixon administration</a:t>
            </a:r>
          </a:p>
          <a:p>
            <a:pPr>
              <a:lnSpc>
                <a:spcPct val="80000"/>
              </a:lnSpc>
            </a:pPr>
            <a:r>
              <a:rPr lang="en-US" altLang="en-US" dirty="0"/>
              <a:t>John Dean, an inner circle member, testified that AG Mitchell ordered the break-in and that Nixon ordered the cover-up</a:t>
            </a:r>
          </a:p>
          <a:p>
            <a:pPr>
              <a:lnSpc>
                <a:spcPct val="80000"/>
              </a:lnSpc>
            </a:pPr>
            <a:r>
              <a:rPr lang="en-US" altLang="en-US" dirty="0"/>
              <a:t>Alleged tapes were discovered that recorded Nixon ordering the cover-up</a:t>
            </a:r>
          </a:p>
          <a:p>
            <a:pPr>
              <a:lnSpc>
                <a:spcPct val="80000"/>
              </a:lnSpc>
            </a:pPr>
            <a:r>
              <a:rPr lang="en-US" altLang="en-US" dirty="0"/>
              <a:t>Spiro Agnew (Nixon’s VP) was forced to resign because he was caught taking bribes </a:t>
            </a:r>
            <a:r>
              <a:rPr lang="en-US" altLang="en-US" dirty="0">
                <a:sym typeface="Wingdings" pitchFamily="2" charset="2"/>
              </a:rPr>
              <a:t> Gerald Ford becomes the new VP</a:t>
            </a:r>
            <a:endParaRPr lang="en-US" altLang="en-US" dirty="0"/>
          </a:p>
          <a:p>
            <a:pPr marL="0" indent="0">
              <a:buNone/>
            </a:pPr>
            <a:endParaRPr lang="en-US" dirty="0"/>
          </a:p>
        </p:txBody>
      </p:sp>
      <p:pic>
        <p:nvPicPr>
          <p:cNvPr id="5" name="Picture 5" descr="thumbnai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06400" y="1221563"/>
            <a:ext cx="4406900" cy="532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408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Tapes</a:t>
            </a:r>
            <a:endParaRPr lang="en-US" dirty="0"/>
          </a:p>
        </p:txBody>
      </p:sp>
      <p:sp>
        <p:nvSpPr>
          <p:cNvPr id="3" name="Content Placeholder 2"/>
          <p:cNvSpPr>
            <a:spLocks noGrp="1"/>
          </p:cNvSpPr>
          <p:nvPr>
            <p:ph sz="half" idx="1"/>
          </p:nvPr>
        </p:nvSpPr>
        <p:spPr>
          <a:xfrm>
            <a:off x="0" y="1092200"/>
            <a:ext cx="7099300" cy="5765800"/>
          </a:xfrm>
        </p:spPr>
        <p:txBody>
          <a:bodyPr>
            <a:normAutofit/>
          </a:bodyPr>
          <a:lstStyle/>
          <a:p>
            <a:pPr marL="0" indent="0">
              <a:lnSpc>
                <a:spcPct val="80000"/>
              </a:lnSpc>
              <a:buNone/>
            </a:pPr>
            <a:r>
              <a:rPr lang="en-US" sz="3200" dirty="0"/>
              <a:t>Senate Judiciary Committee sues for tapes</a:t>
            </a:r>
          </a:p>
          <a:p>
            <a:pPr lvl="1">
              <a:lnSpc>
                <a:spcPct val="80000"/>
              </a:lnSpc>
            </a:pPr>
            <a:r>
              <a:rPr lang="en-US" sz="3200" dirty="0"/>
              <a:t>Back and forth…smoke and </a:t>
            </a:r>
            <a:r>
              <a:rPr lang="en-US" sz="3200" dirty="0" smtClean="0"/>
              <a:t>mirrors!</a:t>
            </a:r>
          </a:p>
          <a:p>
            <a:pPr lvl="1">
              <a:lnSpc>
                <a:spcPct val="80000"/>
              </a:lnSpc>
            </a:pPr>
            <a:r>
              <a:rPr lang="en-US" sz="3200" dirty="0" smtClean="0"/>
              <a:t>U.S. v. Nixon forces Nixon to turnover tapes</a:t>
            </a:r>
            <a:endParaRPr lang="en-US" sz="3200" dirty="0"/>
          </a:p>
          <a:p>
            <a:pPr lvl="1">
              <a:lnSpc>
                <a:spcPct val="80000"/>
              </a:lnSpc>
            </a:pPr>
            <a:r>
              <a:rPr lang="en-US" sz="3200" dirty="0"/>
              <a:t>Nixon claims </a:t>
            </a:r>
            <a:r>
              <a:rPr lang="en-US" sz="3200" dirty="0">
                <a:solidFill>
                  <a:srgbClr val="FF0000"/>
                </a:solidFill>
              </a:rPr>
              <a:t>Executive </a:t>
            </a:r>
            <a:r>
              <a:rPr lang="en-US" sz="3200" dirty="0" smtClean="0">
                <a:solidFill>
                  <a:srgbClr val="FF0000"/>
                </a:solidFill>
              </a:rPr>
              <a:t>Privilege</a:t>
            </a:r>
            <a:endParaRPr lang="en-US" sz="3200" dirty="0">
              <a:solidFill>
                <a:srgbClr val="FF0000"/>
              </a:solidFill>
            </a:endParaRPr>
          </a:p>
          <a:p>
            <a:pPr lvl="1">
              <a:lnSpc>
                <a:spcPct val="80000"/>
              </a:lnSpc>
            </a:pPr>
            <a:r>
              <a:rPr lang="en-US" sz="3200" dirty="0"/>
              <a:t>Tapes come out…18 minutes is missing</a:t>
            </a:r>
          </a:p>
          <a:p>
            <a:pPr lvl="1">
              <a:lnSpc>
                <a:spcPct val="80000"/>
              </a:lnSpc>
            </a:pPr>
            <a:r>
              <a:rPr lang="en-US" sz="3200" dirty="0"/>
              <a:t>Supreme Court orders “all tapes in their entirety”</a:t>
            </a:r>
          </a:p>
          <a:p>
            <a:pPr lvl="1">
              <a:lnSpc>
                <a:spcPct val="80000"/>
              </a:lnSpc>
            </a:pPr>
            <a:r>
              <a:rPr lang="en-US" sz="3200" dirty="0"/>
              <a:t>Tapes prove Nixon knew and approved Watergate break in</a:t>
            </a:r>
          </a:p>
          <a:p>
            <a:endParaRPr lang="en-US" sz="3600" dirty="0"/>
          </a:p>
        </p:txBody>
      </p:sp>
      <p:pic>
        <p:nvPicPr>
          <p:cNvPr id="5" name="Content Placeholder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27900" y="271198"/>
            <a:ext cx="4864100" cy="6586802"/>
          </a:xfrm>
          <a:prstGeom prst="rect">
            <a:avLst/>
          </a:prstGeom>
          <a:noFill/>
          <a:ln w="381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964838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Impeachment Begins</a:t>
            </a:r>
            <a:endParaRPr lang="en-US" dirty="0"/>
          </a:p>
        </p:txBody>
      </p:sp>
      <p:sp>
        <p:nvSpPr>
          <p:cNvPr id="4" name="Content Placeholder 3"/>
          <p:cNvSpPr>
            <a:spLocks noGrp="1"/>
          </p:cNvSpPr>
          <p:nvPr>
            <p:ph sz="half" idx="2"/>
          </p:nvPr>
        </p:nvSpPr>
        <p:spPr>
          <a:xfrm>
            <a:off x="4597400" y="1371600"/>
            <a:ext cx="7391400" cy="5105400"/>
          </a:xfrm>
        </p:spPr>
        <p:txBody>
          <a:bodyPr>
            <a:normAutofit/>
          </a:bodyPr>
          <a:lstStyle/>
          <a:p>
            <a:pPr>
              <a:lnSpc>
                <a:spcPct val="80000"/>
              </a:lnSpc>
              <a:defRPr/>
            </a:pPr>
            <a:r>
              <a:rPr lang="en-US" altLang="en-US" u="sng" dirty="0"/>
              <a:t>On 27 July 1974, the House Judiciary Committee approved Articles of Impeachment against Nixon</a:t>
            </a:r>
            <a:r>
              <a:rPr lang="en-US" altLang="en-US" dirty="0"/>
              <a:t>. </a:t>
            </a:r>
          </a:p>
          <a:p>
            <a:pPr>
              <a:lnSpc>
                <a:spcPct val="80000"/>
              </a:lnSpc>
              <a:defRPr/>
            </a:pPr>
            <a:r>
              <a:rPr lang="en-US" altLang="en-US" dirty="0"/>
              <a:t>The House was to vote on the matter soon. </a:t>
            </a:r>
            <a:endParaRPr lang="en-US" altLang="en-US" dirty="0" smtClean="0"/>
          </a:p>
          <a:p>
            <a:pPr>
              <a:lnSpc>
                <a:spcPct val="80000"/>
              </a:lnSpc>
              <a:defRPr/>
            </a:pPr>
            <a:r>
              <a:rPr lang="en-US" altLang="en-US" u="sng" dirty="0" smtClean="0"/>
              <a:t>Charges were obstruction of justice, abuse of power, perjury and contempt of Congress</a:t>
            </a:r>
            <a:endParaRPr lang="en-US" altLang="en-US" u="sng" dirty="0"/>
          </a:p>
          <a:p>
            <a:pPr>
              <a:lnSpc>
                <a:spcPct val="80000"/>
              </a:lnSpc>
              <a:defRPr/>
            </a:pPr>
            <a:r>
              <a:rPr lang="en-US" altLang="en-US" dirty="0"/>
              <a:t>Nixon conceded that impeachment in the House was likely,  but he believed that the Senate vote to remove him would fail. </a:t>
            </a:r>
          </a:p>
          <a:p>
            <a:endParaRPr lang="en-US" dirty="0"/>
          </a:p>
        </p:txBody>
      </p:sp>
      <p:pic>
        <p:nvPicPr>
          <p:cNvPr id="5" name="Picture 10" descr="loc"/>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161222"/>
            <a:ext cx="4597400" cy="569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FF3300"/>
                </a:solidFill>
                <a:miter lim="800000"/>
                <a:headEnd/>
                <a:tailEnd/>
              </a14:hiddenLine>
            </a:ext>
          </a:extLst>
        </p:spPr>
      </p:pic>
    </p:spTree>
    <p:extLst>
      <p:ext uri="{BB962C8B-B14F-4D97-AF65-F5344CB8AC3E}">
        <p14:creationId xmlns:p14="http://schemas.microsoft.com/office/powerpoint/2010/main" val="14348750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Nixon Resigns</a:t>
            </a:r>
            <a:endParaRPr lang="en-US" u="sng" dirty="0"/>
          </a:p>
        </p:txBody>
      </p:sp>
      <p:sp>
        <p:nvSpPr>
          <p:cNvPr id="4" name="Content Placeholder 3"/>
          <p:cNvSpPr>
            <a:spLocks noGrp="1"/>
          </p:cNvSpPr>
          <p:nvPr>
            <p:ph sz="half" idx="2"/>
          </p:nvPr>
        </p:nvSpPr>
        <p:spPr>
          <a:xfrm>
            <a:off x="6172200" y="1219200"/>
            <a:ext cx="5829300" cy="5638800"/>
          </a:xfrm>
        </p:spPr>
        <p:txBody>
          <a:bodyPr>
            <a:noAutofit/>
          </a:bodyPr>
          <a:lstStyle/>
          <a:p>
            <a:pPr>
              <a:lnSpc>
                <a:spcPct val="80000"/>
              </a:lnSpc>
              <a:defRPr/>
            </a:pPr>
            <a:r>
              <a:rPr lang="en-US" altLang="en-US" sz="3600" dirty="0"/>
              <a:t>On 5 August 1974, when the “smoking gun tape” became public, a delegation from the Republican National Committee told Nixon that he would not survive the vote in the Senate. </a:t>
            </a:r>
          </a:p>
          <a:p>
            <a:pPr>
              <a:lnSpc>
                <a:spcPct val="80000"/>
              </a:lnSpc>
              <a:defRPr/>
            </a:pPr>
            <a:r>
              <a:rPr lang="en-US" altLang="en-US" sz="3600" dirty="0"/>
              <a:t>On 9 August 1974, Richard Nixon became the first American president to resign. </a:t>
            </a:r>
            <a:endParaRPr lang="en-US" altLang="en-US" sz="3600" dirty="0" smtClean="0"/>
          </a:p>
          <a:p>
            <a:pPr marL="0" indent="0">
              <a:lnSpc>
                <a:spcPct val="80000"/>
              </a:lnSpc>
              <a:buNone/>
              <a:defRPr/>
            </a:pPr>
            <a:r>
              <a:rPr lang="en-US" altLang="en-US" sz="3600" dirty="0"/>
              <a:t/>
            </a:r>
            <a:br>
              <a:rPr lang="en-US" altLang="en-US" sz="3600" dirty="0"/>
            </a:br>
            <a:endParaRPr lang="en-US" altLang="en-US" sz="3600" dirty="0"/>
          </a:p>
          <a:p>
            <a:endParaRPr lang="en-US" sz="3600" dirty="0"/>
          </a:p>
        </p:txBody>
      </p:sp>
      <p:pic>
        <p:nvPicPr>
          <p:cNvPr id="5" name="Picture 7" descr="nixon_resignati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0"/>
            <a:ext cx="5881605" cy="642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7999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1" y="609600"/>
            <a:ext cx="7839075" cy="5715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64885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8762"/>
            <a:ext cx="10972800" cy="1143000"/>
          </a:xfrm>
        </p:spPr>
        <p:txBody>
          <a:bodyPr/>
          <a:lstStyle/>
          <a:p>
            <a:r>
              <a:rPr lang="en-US" u="sng" dirty="0" smtClean="0"/>
              <a:t>The Southern Strategy</a:t>
            </a:r>
            <a:endParaRPr lang="en-US" u="sng" dirty="0"/>
          </a:p>
        </p:txBody>
      </p:sp>
      <p:sp>
        <p:nvSpPr>
          <p:cNvPr id="3" name="Content Placeholder 2"/>
          <p:cNvSpPr>
            <a:spLocks noGrp="1"/>
          </p:cNvSpPr>
          <p:nvPr>
            <p:ph sz="half" idx="1"/>
          </p:nvPr>
        </p:nvSpPr>
        <p:spPr>
          <a:xfrm>
            <a:off x="-1" y="884238"/>
            <a:ext cx="7175502" cy="5592762"/>
          </a:xfrm>
        </p:spPr>
        <p:txBody>
          <a:bodyPr>
            <a:normAutofit/>
          </a:bodyPr>
          <a:lstStyle/>
          <a:p>
            <a:r>
              <a:rPr lang="en-US" u="sng" dirty="0" smtClean="0"/>
              <a:t>Gain southern votes by supporting southern policies like getting the federal government out of desegregation issues</a:t>
            </a:r>
          </a:p>
          <a:p>
            <a:r>
              <a:rPr lang="en-US" dirty="0" smtClean="0"/>
              <a:t>Nixon courts the Dixiecrats to gain more votes by trying to reverse Civil Rights Legislation</a:t>
            </a:r>
          </a:p>
          <a:p>
            <a:r>
              <a:rPr lang="en-US" i="1" u="sng" dirty="0" smtClean="0"/>
              <a:t>Swann v. Charlotte Mecklenburg</a:t>
            </a:r>
            <a:r>
              <a:rPr lang="en-US" u="sng" dirty="0" smtClean="0"/>
              <a:t>- forced busing</a:t>
            </a:r>
          </a:p>
          <a:p>
            <a:pPr lvl="1">
              <a:buFontTx/>
              <a:buChar char="-"/>
            </a:pPr>
            <a:r>
              <a:rPr lang="en-US" u="sng" dirty="0" smtClean="0"/>
              <a:t>bus students to enforce integration of schools</a:t>
            </a:r>
          </a:p>
          <a:p>
            <a:pPr lvl="1">
              <a:buFontTx/>
              <a:buChar char="-"/>
            </a:pPr>
            <a:r>
              <a:rPr lang="en-US" dirty="0" smtClean="0">
                <a:hlinkClick r:id="rId2"/>
              </a:rPr>
              <a:t>Nixon </a:t>
            </a:r>
            <a:r>
              <a:rPr lang="en-US" dirty="0" smtClean="0"/>
              <a:t>publicly disagreed didn’t enforce it.</a:t>
            </a:r>
          </a:p>
          <a:p>
            <a:pPr lvl="1">
              <a:buFontTx/>
              <a:buChar char="-"/>
            </a:pPr>
            <a:endParaRPr lang="en-US" dirty="0" smtClean="0"/>
          </a:p>
          <a:p>
            <a:pPr>
              <a:buFontTx/>
              <a:buChar char="-"/>
            </a:pPr>
            <a:endParaRPr lang="en-US" i="1" dirty="0" smtClean="0"/>
          </a:p>
          <a:p>
            <a:endParaRPr lang="en-US" dirty="0"/>
          </a:p>
        </p:txBody>
      </p:sp>
      <p:pic>
        <p:nvPicPr>
          <p:cNvPr id="5" name="Picture 9" descr="SchoolIntergratio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175501" y="884238"/>
            <a:ext cx="5016499" cy="5508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187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800" y="0"/>
            <a:ext cx="10972800" cy="1143000"/>
          </a:xfrm>
        </p:spPr>
        <p:txBody>
          <a:bodyPr/>
          <a:lstStyle/>
          <a:p>
            <a:r>
              <a:rPr lang="en-US" dirty="0" smtClean="0"/>
              <a:t>Aftermath</a:t>
            </a:r>
            <a:endParaRPr lang="en-US" dirty="0"/>
          </a:p>
        </p:txBody>
      </p:sp>
      <p:sp>
        <p:nvSpPr>
          <p:cNvPr id="6" name="Content Placeholder 5"/>
          <p:cNvSpPr>
            <a:spLocks noGrp="1"/>
          </p:cNvSpPr>
          <p:nvPr>
            <p:ph sz="half" idx="2"/>
          </p:nvPr>
        </p:nvSpPr>
        <p:spPr>
          <a:xfrm>
            <a:off x="4889500" y="850900"/>
            <a:ext cx="7200900" cy="6007100"/>
          </a:xfrm>
        </p:spPr>
        <p:txBody>
          <a:bodyPr>
            <a:normAutofit/>
          </a:bodyPr>
          <a:lstStyle/>
          <a:p>
            <a:pPr>
              <a:lnSpc>
                <a:spcPct val="80000"/>
              </a:lnSpc>
              <a:defRPr/>
            </a:pPr>
            <a:r>
              <a:rPr lang="en-US" altLang="en-US" dirty="0"/>
              <a:t>More than 30 government officials went to prison for their role in Watergate. </a:t>
            </a:r>
          </a:p>
          <a:p>
            <a:pPr>
              <a:lnSpc>
                <a:spcPct val="80000"/>
              </a:lnSpc>
              <a:defRPr/>
            </a:pPr>
            <a:r>
              <a:rPr lang="en-US" altLang="en-US" dirty="0"/>
              <a:t>Richard Nixon was not one of them. </a:t>
            </a:r>
          </a:p>
          <a:p>
            <a:pPr>
              <a:lnSpc>
                <a:spcPct val="80000"/>
              </a:lnSpc>
              <a:defRPr/>
            </a:pPr>
            <a:r>
              <a:rPr lang="en-US" altLang="en-US" u="sng" dirty="0"/>
              <a:t>In September 1974, President Gerald Ford gave Nixon a full pardon. </a:t>
            </a:r>
            <a:endParaRPr lang="en-US" altLang="en-US" u="sng" dirty="0" smtClean="0"/>
          </a:p>
          <a:p>
            <a:pPr>
              <a:lnSpc>
                <a:spcPct val="80000"/>
              </a:lnSpc>
              <a:defRPr/>
            </a:pPr>
            <a:r>
              <a:rPr lang="en-US" altLang="en-US" u="sng" dirty="0" smtClean="0"/>
              <a:t>America became very distrustful of the Presidency</a:t>
            </a:r>
            <a:endParaRPr lang="en-US" altLang="en-US" u="sng" dirty="0"/>
          </a:p>
          <a:p>
            <a:pPr>
              <a:lnSpc>
                <a:spcPct val="80000"/>
              </a:lnSpc>
              <a:defRPr/>
            </a:pPr>
            <a:r>
              <a:rPr lang="en-US" altLang="en-US" dirty="0"/>
              <a:t>Woodward and Bernstein won the Pulitzer Prize. </a:t>
            </a:r>
          </a:p>
          <a:p>
            <a:pPr>
              <a:lnSpc>
                <a:spcPct val="80000"/>
              </a:lnSpc>
              <a:defRPr/>
            </a:pPr>
            <a:r>
              <a:rPr lang="en-US" altLang="en-US" dirty="0"/>
              <a:t>They collaborated on 2 books, </a:t>
            </a:r>
            <a:r>
              <a:rPr lang="en-US" altLang="en-US" i="1" dirty="0"/>
              <a:t>All the President’s Men</a:t>
            </a:r>
            <a:r>
              <a:rPr lang="en-US" altLang="en-US" dirty="0"/>
              <a:t> and </a:t>
            </a:r>
            <a:r>
              <a:rPr lang="en-US" altLang="en-US" i="1" dirty="0"/>
              <a:t>The Final Days</a:t>
            </a:r>
            <a:r>
              <a:rPr lang="en-US" altLang="en-US" dirty="0"/>
              <a:t>. </a:t>
            </a:r>
          </a:p>
          <a:p>
            <a:pPr>
              <a:lnSpc>
                <a:spcPct val="80000"/>
              </a:lnSpc>
              <a:defRPr/>
            </a:pPr>
            <a:r>
              <a:rPr lang="en-US" altLang="en-US" dirty="0"/>
              <a:t>In 1976 </a:t>
            </a:r>
            <a:r>
              <a:rPr lang="en-US" altLang="en-US" i="1" dirty="0"/>
              <a:t>All the President’s Men</a:t>
            </a:r>
            <a:r>
              <a:rPr lang="en-US" altLang="en-US" dirty="0"/>
              <a:t> was adapted into an Oscar winning film.</a:t>
            </a:r>
          </a:p>
          <a:p>
            <a:pPr>
              <a:lnSpc>
                <a:spcPct val="80000"/>
              </a:lnSpc>
              <a:defRPr/>
            </a:pPr>
            <a:r>
              <a:rPr lang="en-US" altLang="en-US" dirty="0"/>
              <a:t>The identity of </a:t>
            </a:r>
            <a:r>
              <a:rPr lang="en-US" altLang="en-US" dirty="0" smtClean="0"/>
              <a:t>Deep throat </a:t>
            </a:r>
            <a:r>
              <a:rPr lang="en-US" altLang="en-US" dirty="0"/>
              <a:t>was kept secret until W. Mark Felt unmasked himself in 2005.</a:t>
            </a:r>
          </a:p>
          <a:p>
            <a:endParaRPr lang="en-US" dirty="0"/>
          </a:p>
        </p:txBody>
      </p:sp>
      <p:pic>
        <p:nvPicPr>
          <p:cNvPr id="7" name="Content Placeholder 6" descr="070108_ford_pardo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215900"/>
            <a:ext cx="4793916" cy="6210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08898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1981200" y="381000"/>
            <a:ext cx="8229600" cy="9906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altLang="en-US" dirty="0" smtClean="0"/>
              <a:t>In sum, </a:t>
            </a:r>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71600"/>
            <a:ext cx="7391400" cy="538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966977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1312862" y="0"/>
            <a:ext cx="8428038" cy="6744675"/>
          </a:xfrm>
          <a:prstGeom prst="rect">
            <a:avLst/>
          </a:prstGeom>
        </p:spPr>
      </p:pic>
    </p:spTree>
    <p:extLst>
      <p:ext uri="{BB962C8B-B14F-4D97-AF65-F5344CB8AC3E}">
        <p14:creationId xmlns:p14="http://schemas.microsoft.com/office/powerpoint/2010/main" val="4009542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673100" y="0"/>
            <a:ext cx="10655300" cy="6803238"/>
          </a:xfrm>
          <a:prstGeom prst="rect">
            <a:avLst/>
          </a:prstGeom>
        </p:spPr>
      </p:pic>
    </p:spTree>
    <p:extLst>
      <p:ext uri="{BB962C8B-B14F-4D97-AF65-F5344CB8AC3E}">
        <p14:creationId xmlns:p14="http://schemas.microsoft.com/office/powerpoint/2010/main" val="8289637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Questions</a:t>
            </a:r>
            <a:endParaRPr lang="en-US" dirty="0"/>
          </a:p>
        </p:txBody>
      </p:sp>
      <p:sp>
        <p:nvSpPr>
          <p:cNvPr id="3" name="Content Placeholder 2"/>
          <p:cNvSpPr>
            <a:spLocks noGrp="1"/>
          </p:cNvSpPr>
          <p:nvPr>
            <p:ph sz="quarter" idx="13"/>
          </p:nvPr>
        </p:nvSpPr>
        <p:spPr>
          <a:xfrm>
            <a:off x="0" y="0"/>
            <a:ext cx="11544300" cy="4206240"/>
          </a:xfrm>
        </p:spPr>
        <p:txBody>
          <a:bodyPr>
            <a:noAutofit/>
          </a:bodyPr>
          <a:lstStyle/>
          <a:p>
            <a:r>
              <a:rPr lang="en-US" sz="2800" dirty="0" smtClean="0"/>
              <a:t>What happened at the Watergate hotel in 1972?</a:t>
            </a:r>
          </a:p>
          <a:p>
            <a:r>
              <a:rPr lang="en-US" sz="2800" dirty="0" smtClean="0"/>
              <a:t>Why is it so damaging to President Nixon’s legacy?</a:t>
            </a:r>
          </a:p>
          <a:p>
            <a:r>
              <a:rPr lang="en-US" sz="2800" dirty="0" smtClean="0"/>
              <a:t>Why is it such a big deal?</a:t>
            </a:r>
          </a:p>
          <a:p>
            <a:r>
              <a:rPr lang="en-US" sz="2800" dirty="0" smtClean="0"/>
              <a:t>What should have happened to those involved?</a:t>
            </a:r>
          </a:p>
          <a:p>
            <a:r>
              <a:rPr lang="en-US" sz="2800" dirty="0" smtClean="0"/>
              <a:t>What was the role of the media?</a:t>
            </a:r>
          </a:p>
          <a:p>
            <a:r>
              <a:rPr lang="en-US" sz="2800" dirty="0" smtClean="0"/>
              <a:t>What, likely, would have happened with this whole Watergate situation is Woodward and Bernstein had not pursued the story?</a:t>
            </a:r>
          </a:p>
          <a:p>
            <a:r>
              <a:rPr lang="en-US" sz="2800" dirty="0" smtClean="0"/>
              <a:t>How might this event have influenced future journalists?</a:t>
            </a:r>
          </a:p>
        </p:txBody>
      </p:sp>
      <p:pic>
        <p:nvPicPr>
          <p:cNvPr id="2050" name="Picture 2" descr="http://nakeddc.com/wp-content/uploads/2013/03/Bernstein-Woodward-Washington-Po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800600"/>
            <a:ext cx="2971800" cy="19962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mages.politico.com/global/2013/01/08/130108_richard_nixon_ap_3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854" y="5072576"/>
            <a:ext cx="3200947" cy="1732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3315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1" y="4372168"/>
            <a:ext cx="7696201" cy="1143000"/>
          </a:xfrm>
        </p:spPr>
        <p:txBody>
          <a:bodyPr/>
          <a:lstStyle/>
          <a:p>
            <a:r>
              <a:rPr lang="en-US" dirty="0" smtClean="0"/>
              <a:t>If this thing intrigues you..</a:t>
            </a:r>
            <a:endParaRPr lang="en-US" dirty="0"/>
          </a:p>
        </p:txBody>
      </p:sp>
      <p:sp>
        <p:nvSpPr>
          <p:cNvPr id="3" name="Content Placeholder 2"/>
          <p:cNvSpPr>
            <a:spLocks noGrp="1"/>
          </p:cNvSpPr>
          <p:nvPr>
            <p:ph sz="quarter" idx="13"/>
          </p:nvPr>
        </p:nvSpPr>
        <p:spPr/>
        <p:txBody>
          <a:bodyPr/>
          <a:lstStyle/>
          <a:p>
            <a:r>
              <a:rPr lang="en-US" dirty="0" smtClean="0"/>
              <a:t>All the President’s Men (1976)</a:t>
            </a:r>
          </a:p>
          <a:p>
            <a:r>
              <a:rPr lang="en-US" dirty="0" smtClean="0"/>
              <a:t>Dick (1999)</a:t>
            </a:r>
          </a:p>
          <a:p>
            <a:r>
              <a:rPr lang="en-US" dirty="0" smtClean="0"/>
              <a:t>Frost/Nixon (2008)</a:t>
            </a:r>
            <a:endParaRPr lang="en-US" dirty="0"/>
          </a:p>
        </p:txBody>
      </p:sp>
      <p:sp>
        <p:nvSpPr>
          <p:cNvPr id="4" name="AutoShape 2" descr="https://www.movieposter.com/posters/archive/main/74/MPW-37100"/>
          <p:cNvSpPr>
            <a:spLocks noChangeAspect="1" noChangeArrowheads="1"/>
          </p:cNvSpPr>
          <p:nvPr/>
        </p:nvSpPr>
        <p:spPr bwMode="auto">
          <a:xfrm>
            <a:off x="1679576" y="-2125663"/>
            <a:ext cx="2962275" cy="4438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https://www.movieposter.com/posters/archive/main/74/MPW-37100"/>
          <p:cNvSpPr>
            <a:spLocks noChangeAspect="1" noChangeArrowheads="1"/>
          </p:cNvSpPr>
          <p:nvPr/>
        </p:nvSpPr>
        <p:spPr bwMode="auto">
          <a:xfrm>
            <a:off x="1831976" y="-1973263"/>
            <a:ext cx="2962275" cy="4438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6" descr="https://www.movieposter.com/posters/archive/main/74/MPW-37100"/>
          <p:cNvSpPr>
            <a:spLocks noChangeAspect="1" noChangeArrowheads="1"/>
          </p:cNvSpPr>
          <p:nvPr/>
        </p:nvSpPr>
        <p:spPr bwMode="auto">
          <a:xfrm>
            <a:off x="1984376" y="-1820863"/>
            <a:ext cx="2962275" cy="4438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4104" name="Picture 8" descr="http://metroland.net/wp-content/uploads/2013/03/13moviebox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079" y="166492"/>
            <a:ext cx="3030705" cy="214649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impawards.com/1999/posters/di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1" y="1524000"/>
            <a:ext cx="1871669" cy="28194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Frost nix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0298" y="2209800"/>
            <a:ext cx="1554761" cy="226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0221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4181"/>
            <a:ext cx="12192000" cy="1325563"/>
          </a:xfrm>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378842" y="0"/>
            <a:ext cx="9434316" cy="6829319"/>
          </a:xfrm>
          <a:prstGeom prst="rect">
            <a:avLst/>
          </a:prstGeom>
        </p:spPr>
      </p:pic>
    </p:spTree>
    <p:extLst>
      <p:ext uri="{BB962C8B-B14F-4D97-AF65-F5344CB8AC3E}">
        <p14:creationId xmlns:p14="http://schemas.microsoft.com/office/powerpoint/2010/main" val="4260828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19062"/>
            <a:ext cx="10972800" cy="1143000"/>
          </a:xfrm>
        </p:spPr>
        <p:txBody>
          <a:bodyPr/>
          <a:lstStyle/>
          <a:p>
            <a:r>
              <a:rPr lang="en-US" u="sng" dirty="0" smtClean="0"/>
              <a:t>The Economy</a:t>
            </a:r>
            <a:endParaRPr lang="en-US" u="sng" dirty="0"/>
          </a:p>
        </p:txBody>
      </p:sp>
      <p:sp>
        <p:nvSpPr>
          <p:cNvPr id="4" name="Content Placeholder 3"/>
          <p:cNvSpPr>
            <a:spLocks noGrp="1"/>
          </p:cNvSpPr>
          <p:nvPr>
            <p:ph sz="half" idx="2"/>
          </p:nvPr>
        </p:nvSpPr>
        <p:spPr>
          <a:xfrm>
            <a:off x="6197600" y="1023939"/>
            <a:ext cx="6096000" cy="5102226"/>
          </a:xfrm>
        </p:spPr>
        <p:txBody>
          <a:bodyPr>
            <a:noAutofit/>
          </a:bodyPr>
          <a:lstStyle/>
          <a:p>
            <a:pPr>
              <a:lnSpc>
                <a:spcPct val="80000"/>
              </a:lnSpc>
            </a:pPr>
            <a:r>
              <a:rPr lang="en-US" altLang="en-US" sz="3600" u="sng" dirty="0"/>
              <a:t>Stagflation </a:t>
            </a:r>
            <a:r>
              <a:rPr lang="en-US" altLang="en-US" sz="3600" u="sng" dirty="0">
                <a:sym typeface="Wingdings" pitchFamily="2" charset="2"/>
              </a:rPr>
              <a:t> combination of inflation and a stagnant economy with high unemployment</a:t>
            </a:r>
          </a:p>
          <a:p>
            <a:pPr>
              <a:lnSpc>
                <a:spcPct val="80000"/>
              </a:lnSpc>
            </a:pPr>
            <a:r>
              <a:rPr lang="en-US" altLang="en-US" sz="3600" u="sng" dirty="0">
                <a:sym typeface="Wingdings" pitchFamily="2" charset="2"/>
              </a:rPr>
              <a:t>Nixon had focused on controlling inflation by cutting spending and raising taxes</a:t>
            </a:r>
          </a:p>
          <a:p>
            <a:pPr>
              <a:lnSpc>
                <a:spcPct val="80000"/>
              </a:lnSpc>
            </a:pPr>
            <a:r>
              <a:rPr lang="en-US" altLang="en-US" sz="3600" dirty="0">
                <a:sym typeface="Wingdings" pitchFamily="2" charset="2"/>
              </a:rPr>
              <a:t>He then tried to reduce consumer spending by getting the Federal Reserve Board to raise interest rates</a:t>
            </a:r>
            <a:endParaRPr lang="en-US" altLang="en-US" sz="3600" dirty="0"/>
          </a:p>
          <a:p>
            <a:pPr marL="0" indent="0">
              <a:buNone/>
            </a:pPr>
            <a:endParaRPr lang="en-US" sz="3600" dirty="0"/>
          </a:p>
        </p:txBody>
      </p:sp>
      <p:pic>
        <p:nvPicPr>
          <p:cNvPr id="5" name="Picture 5" descr="thumbnai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66700" y="846138"/>
            <a:ext cx="5181600" cy="588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794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Causes of Stagflation</a:t>
            </a:r>
            <a:endParaRPr lang="en-US" u="sng" dirty="0"/>
          </a:p>
        </p:txBody>
      </p:sp>
      <p:sp>
        <p:nvSpPr>
          <p:cNvPr id="4" name="Content Placeholder 3"/>
          <p:cNvSpPr>
            <a:spLocks noGrp="1"/>
          </p:cNvSpPr>
          <p:nvPr>
            <p:ph sz="half" idx="2"/>
          </p:nvPr>
        </p:nvSpPr>
        <p:spPr>
          <a:xfrm>
            <a:off x="4737100" y="1600201"/>
            <a:ext cx="6845300" cy="4525963"/>
          </a:xfrm>
        </p:spPr>
        <p:txBody>
          <a:bodyPr>
            <a:normAutofit/>
          </a:bodyPr>
          <a:lstStyle/>
          <a:p>
            <a:pPr marL="228600" indent="-228600" eaLnBrk="0" hangingPunct="0"/>
            <a:r>
              <a:rPr lang="en-US" dirty="0"/>
              <a:t>Inflation result of LBJ’s deficit spending on war, social programs</a:t>
            </a:r>
          </a:p>
          <a:p>
            <a:pPr marL="228600" indent="-228600" eaLnBrk="0" hangingPunct="0"/>
            <a:r>
              <a:rPr lang="en-US" dirty="0" smtClean="0"/>
              <a:t>Unemployment </a:t>
            </a:r>
            <a:r>
              <a:rPr lang="en-US" dirty="0"/>
              <a:t>from more international trade, new workers</a:t>
            </a:r>
          </a:p>
          <a:p>
            <a:pPr marL="228600" indent="-228600" eaLnBrk="0" hangingPunct="0"/>
            <a:r>
              <a:rPr lang="en-US" dirty="0" smtClean="0"/>
              <a:t>Rising </a:t>
            </a:r>
            <a:r>
              <a:rPr lang="en-US" dirty="0"/>
              <a:t>oil prices, U.S. dependence on foreign oil added to inflation</a:t>
            </a:r>
          </a:p>
          <a:p>
            <a:endParaRPr lang="en-US" dirty="0"/>
          </a:p>
        </p:txBody>
      </p:sp>
      <p:pic>
        <p:nvPicPr>
          <p:cNvPr id="5" name="Picture 8" descr="Inflation-70'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4300" y="1119794"/>
            <a:ext cx="4483100" cy="565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395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u="sng" dirty="0" smtClean="0"/>
              <a:t>Oil Embargo</a:t>
            </a:r>
            <a:endParaRPr lang="en-US" u="sng" dirty="0"/>
          </a:p>
        </p:txBody>
      </p:sp>
      <p:sp>
        <p:nvSpPr>
          <p:cNvPr id="4" name="Content Placeholder 3"/>
          <p:cNvSpPr>
            <a:spLocks noGrp="1"/>
          </p:cNvSpPr>
          <p:nvPr>
            <p:ph sz="half" idx="2"/>
          </p:nvPr>
        </p:nvSpPr>
        <p:spPr>
          <a:xfrm>
            <a:off x="5829300" y="952501"/>
            <a:ext cx="6362700" cy="5173664"/>
          </a:xfrm>
        </p:spPr>
        <p:txBody>
          <a:bodyPr>
            <a:normAutofit/>
          </a:bodyPr>
          <a:lstStyle/>
          <a:p>
            <a:r>
              <a:rPr lang="en-US" dirty="0" smtClean="0"/>
              <a:t>1973 OPEC countries are fighting the Yom Kippur War against Israel</a:t>
            </a:r>
          </a:p>
          <a:p>
            <a:r>
              <a:rPr lang="en-US" dirty="0" smtClean="0"/>
              <a:t>US supports Israel</a:t>
            </a:r>
          </a:p>
          <a:p>
            <a:r>
              <a:rPr lang="en-US" dirty="0" smtClean="0"/>
              <a:t> OPEC cuts off oil to the US causing prices to skyrocket</a:t>
            </a:r>
          </a:p>
          <a:p>
            <a:r>
              <a:rPr lang="en-US" dirty="0" smtClean="0"/>
              <a:t>Prices went from 30 cents to 75 cents</a:t>
            </a:r>
          </a:p>
          <a:p>
            <a:r>
              <a:rPr lang="en-US" dirty="0" smtClean="0"/>
              <a:t>Gas was rationed</a:t>
            </a:r>
            <a:endParaRPr lang="en-US" dirty="0"/>
          </a:p>
        </p:txBody>
      </p:sp>
      <p:pic>
        <p:nvPicPr>
          <p:cNvPr id="5" name="Picture 10" descr="Out of Gas Sign"/>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952501"/>
            <a:ext cx="5676900" cy="5727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3748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Nixon Plan</a:t>
            </a:r>
            <a:endParaRPr lang="en-US" dirty="0"/>
          </a:p>
        </p:txBody>
      </p:sp>
      <p:sp>
        <p:nvSpPr>
          <p:cNvPr id="4" name="Content Placeholder 3"/>
          <p:cNvSpPr>
            <a:spLocks noGrp="1"/>
          </p:cNvSpPr>
          <p:nvPr>
            <p:ph sz="half" idx="2"/>
          </p:nvPr>
        </p:nvSpPr>
        <p:spPr>
          <a:xfrm>
            <a:off x="4711700" y="1600201"/>
            <a:ext cx="6870700" cy="4525963"/>
          </a:xfrm>
        </p:spPr>
        <p:txBody>
          <a:bodyPr>
            <a:normAutofit/>
          </a:bodyPr>
          <a:lstStyle/>
          <a:p>
            <a:pPr>
              <a:lnSpc>
                <a:spcPct val="80000"/>
              </a:lnSpc>
              <a:spcBef>
                <a:spcPts val="500"/>
              </a:spcBef>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en-US" sz="3200" b="1" dirty="0">
                <a:latin typeface="Times New Roman" pitchFamily="16" charset="0"/>
              </a:rPr>
              <a:t>Announced economic plan in August 1971:  </a:t>
            </a:r>
          </a:p>
          <a:p>
            <a:pPr lvl="1">
              <a:lnSpc>
                <a:spcPct val="80000"/>
              </a:lnSpc>
              <a:spcBef>
                <a:spcPts val="500"/>
              </a:spcBef>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en-US" sz="3200" b="1" dirty="0">
                <a:latin typeface="Times New Roman" pitchFamily="16" charset="0"/>
              </a:rPr>
              <a:t>Phase I froze wages and prices and rents for 90 days, devalued dollar in Dec. </a:t>
            </a:r>
          </a:p>
          <a:p>
            <a:pPr lvl="1">
              <a:lnSpc>
                <a:spcPct val="80000"/>
              </a:lnSpc>
              <a:spcBef>
                <a:spcPts val="500"/>
              </a:spcBef>
              <a:buFont typeface="Wingdings"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en-US" sz="3200" b="1" dirty="0">
                <a:latin typeface="Times New Roman" pitchFamily="16" charset="0"/>
              </a:rPr>
              <a:t>Phase II eased controls on profits and dividends and fresh produce</a:t>
            </a:r>
          </a:p>
          <a:p>
            <a:pPr lvl="1">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en-US" sz="3200" b="1" dirty="0">
                <a:latin typeface="Times New Roman" pitchFamily="16" charset="0"/>
              </a:rPr>
              <a:t>Unemployment remained high but inflation began to decline</a:t>
            </a:r>
            <a:r>
              <a:rPr lang="en-GB" altLang="en-US" sz="3200" b="1" dirty="0" smtClean="0">
                <a:latin typeface="Times New Roman" pitchFamily="16" charset="0"/>
              </a:rPr>
              <a:t>.</a:t>
            </a:r>
          </a:p>
          <a:p>
            <a:pPr lvl="1">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altLang="en-US" sz="3200" b="1" dirty="0" smtClean="0">
                <a:latin typeface="Times New Roman" pitchFamily="16" charset="0"/>
              </a:rPr>
              <a:t>Plan did not help</a:t>
            </a:r>
            <a:endParaRPr lang="en-GB" altLang="en-US" sz="3200" b="1" dirty="0">
              <a:latin typeface="Times New Roman" pitchFamily="16" charset="0"/>
            </a:endParaRPr>
          </a:p>
          <a:p>
            <a:pPr marL="0" indent="0">
              <a:buNone/>
            </a:pPr>
            <a:endParaRPr lang="en-US" sz="3600" dirty="0"/>
          </a:p>
        </p:txBody>
      </p:sp>
      <p:pic>
        <p:nvPicPr>
          <p:cNvPr id="5"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8286" y="435853"/>
            <a:ext cx="4370214" cy="6325312"/>
          </a:xfrm>
          <a:prstGeom prst="rect">
            <a:avLst/>
          </a:prstGeom>
          <a:noFill/>
          <a:ln w="381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8436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5100"/>
            <a:ext cx="10972800" cy="1143000"/>
          </a:xfrm>
        </p:spPr>
        <p:txBody>
          <a:bodyPr/>
          <a:lstStyle/>
          <a:p>
            <a:r>
              <a:rPr lang="en-US" u="sng" dirty="0" smtClean="0"/>
              <a:t>Realpolitik</a:t>
            </a:r>
            <a:endParaRPr lang="en-US" u="sng" dirty="0"/>
          </a:p>
        </p:txBody>
      </p:sp>
      <p:sp>
        <p:nvSpPr>
          <p:cNvPr id="4" name="Content Placeholder 3"/>
          <p:cNvSpPr>
            <a:spLocks noGrp="1"/>
          </p:cNvSpPr>
          <p:nvPr>
            <p:ph sz="half" idx="2"/>
          </p:nvPr>
        </p:nvSpPr>
        <p:spPr>
          <a:xfrm>
            <a:off x="4991100" y="825501"/>
            <a:ext cx="7200900" cy="5300664"/>
          </a:xfrm>
        </p:spPr>
        <p:txBody>
          <a:bodyPr>
            <a:normAutofit/>
          </a:bodyPr>
          <a:lstStyle/>
          <a:p>
            <a:r>
              <a:rPr lang="en-US" sz="4400" u="sng" dirty="0" smtClean="0"/>
              <a:t>Want U.S. to compete based on power not ideals; confront all powerful nations, even Communist</a:t>
            </a:r>
          </a:p>
          <a:p>
            <a:r>
              <a:rPr lang="en-US" sz="4400" dirty="0" smtClean="0"/>
              <a:t>Henry Kissinger- Secretary of State was responsible for Nixon foreign policy</a:t>
            </a:r>
          </a:p>
          <a:p>
            <a:endParaRPr lang="en-US" sz="4400" dirty="0"/>
          </a:p>
        </p:txBody>
      </p:sp>
      <p:pic>
        <p:nvPicPr>
          <p:cNvPr id="5" name="Picture 10" descr="Henry Kissinge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977899"/>
            <a:ext cx="4991100" cy="587840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27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972800" cy="1143000"/>
          </a:xfrm>
        </p:spPr>
        <p:txBody>
          <a:bodyPr/>
          <a:lstStyle/>
          <a:p>
            <a:r>
              <a:rPr lang="en-US" u="sng" dirty="0" smtClean="0"/>
              <a:t>Nixon visits China (</a:t>
            </a:r>
            <a:r>
              <a:rPr lang="en-US" u="sng" dirty="0" smtClean="0">
                <a:hlinkClick r:id="rId2"/>
              </a:rPr>
              <a:t>ping pong </a:t>
            </a:r>
            <a:r>
              <a:rPr lang="en-US" u="sng" dirty="0" smtClean="0"/>
              <a:t>diplomacy!)</a:t>
            </a:r>
            <a:endParaRPr lang="en-US" u="sng" dirty="0"/>
          </a:p>
        </p:txBody>
      </p:sp>
      <p:sp>
        <p:nvSpPr>
          <p:cNvPr id="4" name="Content Placeholder 3"/>
          <p:cNvSpPr>
            <a:spLocks noGrp="1"/>
          </p:cNvSpPr>
          <p:nvPr>
            <p:ph sz="half" idx="2"/>
          </p:nvPr>
        </p:nvSpPr>
        <p:spPr>
          <a:xfrm>
            <a:off x="4953000" y="1143000"/>
            <a:ext cx="6934200" cy="5486400"/>
          </a:xfrm>
        </p:spPr>
        <p:txBody>
          <a:bodyPr>
            <a:normAutofit/>
          </a:bodyPr>
          <a:lstStyle/>
          <a:p>
            <a:r>
              <a:rPr lang="en-US" u="sng" dirty="0" smtClean="0"/>
              <a:t>1972 Nixon becomes 1</a:t>
            </a:r>
            <a:r>
              <a:rPr lang="en-US" u="sng" baseline="30000" dirty="0" smtClean="0"/>
              <a:t>st</a:t>
            </a:r>
            <a:r>
              <a:rPr lang="en-US" u="sng" dirty="0" smtClean="0"/>
              <a:t> U.S. president to visit China</a:t>
            </a:r>
          </a:p>
          <a:p>
            <a:r>
              <a:rPr lang="en-US" u="sng" dirty="0" smtClean="0"/>
              <a:t>He was visiting to work for normal relations with China</a:t>
            </a:r>
          </a:p>
          <a:p>
            <a:r>
              <a:rPr lang="en-US" dirty="0" smtClean="0"/>
              <a:t>Open trade possibilities</a:t>
            </a:r>
          </a:p>
          <a:p>
            <a:r>
              <a:rPr lang="en-US" u="sng" dirty="0" smtClean="0"/>
              <a:t>Wanted to drive a wedge between China and Soviets</a:t>
            </a:r>
          </a:p>
          <a:p>
            <a:r>
              <a:rPr lang="en-US" u="sng" dirty="0" smtClean="0"/>
              <a:t>Give US better bargaining over nuclear weapons with Soviets</a:t>
            </a:r>
          </a:p>
          <a:p>
            <a:r>
              <a:rPr lang="en-US" dirty="0" smtClean="0"/>
              <a:t>Wanted to isolate N. Vietnam</a:t>
            </a:r>
          </a:p>
          <a:p>
            <a:endParaRPr lang="en-US" dirty="0" smtClean="0"/>
          </a:p>
          <a:p>
            <a:endParaRPr lang="en-US" dirty="0" smtClean="0"/>
          </a:p>
          <a:p>
            <a:endParaRPr lang="en-US" dirty="0"/>
          </a:p>
        </p:txBody>
      </p:sp>
      <p:pic>
        <p:nvPicPr>
          <p:cNvPr id="5" name="Picture 5" descr="0483_l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0" y="1001268"/>
            <a:ext cx="4800600" cy="585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6372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1">
      <a:majorFont>
        <a:latin typeface="Bauhaus 93"/>
        <a:ea typeface=""/>
        <a:cs typeface=""/>
      </a:majorFont>
      <a:minorFont>
        <a:latin typeface="Berlin Sans FB"/>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1499</Words>
  <Application>Microsoft Office PowerPoint</Application>
  <PresentationFormat>Widescreen</PresentationFormat>
  <Paragraphs>148</Paragraphs>
  <Slides>36</Slides>
  <Notes>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36</vt:i4>
      </vt:variant>
    </vt:vector>
  </HeadingPairs>
  <TitlesOfParts>
    <vt:vector size="49" baseType="lpstr">
      <vt:lpstr>Arial Unicode MS</vt:lpstr>
      <vt:lpstr>Arial</vt:lpstr>
      <vt:lpstr>Bauhaus 93</vt:lpstr>
      <vt:lpstr>Berlin Sans FB</vt:lpstr>
      <vt:lpstr>Calibri</vt:lpstr>
      <vt:lpstr>Calibri Light</vt:lpstr>
      <vt:lpstr>Comic Sans MS</vt:lpstr>
      <vt:lpstr>Georgia</vt:lpstr>
      <vt:lpstr>Times New Roman</vt:lpstr>
      <vt:lpstr>Wingdings</vt:lpstr>
      <vt:lpstr>1_Office Theme</vt:lpstr>
      <vt:lpstr>2_Office Theme</vt:lpstr>
      <vt:lpstr>Slipstream</vt:lpstr>
      <vt:lpstr>Nixon Terms to Know for Sure</vt:lpstr>
      <vt:lpstr>New Federalism</vt:lpstr>
      <vt:lpstr>The Southern Strategy</vt:lpstr>
      <vt:lpstr>The Economy</vt:lpstr>
      <vt:lpstr>Causes of Stagflation</vt:lpstr>
      <vt:lpstr>Oil Embargo</vt:lpstr>
      <vt:lpstr>Nixon Plan</vt:lpstr>
      <vt:lpstr>Realpolitik</vt:lpstr>
      <vt:lpstr>Nixon visits China (ping pong diplomacy!)</vt:lpstr>
      <vt:lpstr>Detente</vt:lpstr>
      <vt:lpstr>SALT I </vt:lpstr>
      <vt:lpstr>Culture of Nixon Years</vt:lpstr>
      <vt:lpstr>PowerPoint Presentation</vt:lpstr>
      <vt:lpstr>The Election of 1968</vt:lpstr>
      <vt:lpstr>1972 Election</vt:lpstr>
      <vt:lpstr>Watergate</vt:lpstr>
      <vt:lpstr>Don’t be “THAT GUY”</vt:lpstr>
      <vt:lpstr>The Election of 1968</vt:lpstr>
      <vt:lpstr>The Election of 1968</vt:lpstr>
      <vt:lpstr>The Pentagon Papers</vt:lpstr>
      <vt:lpstr>The White House Plumbers</vt:lpstr>
      <vt:lpstr>PowerPoint Presentation</vt:lpstr>
      <vt:lpstr>CREEP</vt:lpstr>
      <vt:lpstr>Woodward and Bernstein</vt:lpstr>
      <vt:lpstr>Cover-Up Unravels</vt:lpstr>
      <vt:lpstr>The Tapes</vt:lpstr>
      <vt:lpstr>Impeachment Begins</vt:lpstr>
      <vt:lpstr>Nixon Resigns</vt:lpstr>
      <vt:lpstr>PowerPoint Presentation</vt:lpstr>
      <vt:lpstr>Aftermath</vt:lpstr>
      <vt:lpstr>In sum, </vt:lpstr>
      <vt:lpstr>PowerPoint Presentation</vt:lpstr>
      <vt:lpstr>PowerPoint Presentation</vt:lpstr>
      <vt:lpstr>Summary Questions</vt:lpstr>
      <vt:lpstr>If this thing intrigues you..</vt:lpstr>
      <vt:lpstr>PowerPoint Presentation</vt:lpstr>
    </vt:vector>
  </TitlesOfParts>
  <Company>Issaquah School District 411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Nixon Terms to Know for Sure</dc:title>
  <dc:creator>Matheny, Ross</dc:creator>
  <cp:lastModifiedBy>Matheny, Ross</cp:lastModifiedBy>
  <cp:revision>1</cp:revision>
  <dcterms:created xsi:type="dcterms:W3CDTF">2019-06-04T17:50:28Z</dcterms:created>
  <dcterms:modified xsi:type="dcterms:W3CDTF">2019-06-04T17:50:39Z</dcterms:modified>
</cp:coreProperties>
</file>