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92" r:id="rId4"/>
    <p:sldId id="256" r:id="rId5"/>
    <p:sldId id="262" r:id="rId6"/>
    <p:sldId id="258" r:id="rId7"/>
    <p:sldId id="259" r:id="rId8"/>
    <p:sldId id="260" r:id="rId9"/>
    <p:sldId id="261" r:id="rId10"/>
    <p:sldId id="257" r:id="rId11"/>
    <p:sldId id="263" r:id="rId12"/>
    <p:sldId id="264" r:id="rId13"/>
    <p:sldId id="266" r:id="rId14"/>
    <p:sldId id="265" r:id="rId15"/>
    <p:sldId id="290" r:id="rId16"/>
    <p:sldId id="282" r:id="rId17"/>
    <p:sldId id="284" r:id="rId18"/>
    <p:sldId id="288" r:id="rId19"/>
    <p:sldId id="285" r:id="rId20"/>
    <p:sldId id="286" r:id="rId21"/>
    <p:sldId id="267" r:id="rId22"/>
    <p:sldId id="268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69" r:id="rId34"/>
    <p:sldId id="271" r:id="rId35"/>
    <p:sldId id="28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8D0F-C5E0-4DBD-BEC8-33370DA45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5D731-C670-4C62-AC9C-15C387929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2385E-B56E-4EB8-B984-DBD7ADA9E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3717F-BD4F-47CD-A5D7-37AE399DCE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72280-33C0-43A1-A80F-63DA4EA31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4CFD5-4F60-4DB7-9A8E-30E275786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91CDB-6B13-434E-B379-1F18D8D48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EE2D-5CA1-4ECD-B82B-2CE2F42A6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1806B-4BB3-4D01-A48A-BE5435091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C7C7-8433-43FB-86AF-46D69E64B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CCAE5-6C41-4117-9FAC-B69F4F504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484516-DD21-43F7-B60A-1BAC20C04B7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Why would nations use appeasement toward Germany in the early 1940s?</a:t>
            </a:r>
          </a:p>
          <a:p>
            <a:r>
              <a:rPr lang="en-US" dirty="0" smtClean="0"/>
              <a:t>What impact would appeasement have on an aggressor nation?</a:t>
            </a:r>
          </a:p>
          <a:p>
            <a:r>
              <a:rPr lang="en-US" dirty="0" smtClean="0"/>
              <a:t>What prevented the United States from getting involved in the European conflict in the early 1940s?</a:t>
            </a:r>
          </a:p>
          <a:p>
            <a:r>
              <a:rPr lang="en-US" dirty="0" smtClean="0"/>
              <a:t>What are some costs and benefits of America’s action/inaction?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991600" cy="4495800"/>
          </a:xfrm>
        </p:spPr>
        <p:txBody>
          <a:bodyPr/>
          <a:lstStyle/>
          <a:p>
            <a:pPr algn="ctr"/>
            <a:r>
              <a:rPr lang="en-US" b="1"/>
              <a:t>Desperate for supplies to protect England, British Prime Minister </a:t>
            </a:r>
            <a:r>
              <a:rPr lang="en-US" b="1">
                <a:solidFill>
                  <a:srgbClr val="FFFF66"/>
                </a:solidFill>
              </a:rPr>
              <a:t>Winston Churchill</a:t>
            </a:r>
            <a:r>
              <a:rPr lang="en-US" b="1"/>
              <a:t> implored Roosevelt for assistance to fight off Germany’s expected invasion.</a:t>
            </a:r>
          </a:p>
        </p:txBody>
      </p:sp>
      <p:pic>
        <p:nvPicPr>
          <p:cNvPr id="3077" name="Picture 5" descr="winston_church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400"/>
            <a:ext cx="4419600" cy="4278313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05200" y="632460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Winston Churchill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http://www.rainbowkids.de/projekte_und_infos/schuelerseite/Referate/NGemmerich/winston_churchill.htm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91600" cy="4572000"/>
          </a:xfrm>
        </p:spPr>
        <p:txBody>
          <a:bodyPr/>
          <a:lstStyle/>
          <a:p>
            <a:pPr algn="ctr"/>
            <a:r>
              <a:rPr lang="en-US" b="1"/>
              <a:t>By early 1941, President </a:t>
            </a:r>
            <a:r>
              <a:rPr lang="en-US" b="1">
                <a:solidFill>
                  <a:srgbClr val="FFFF66"/>
                </a:solidFill>
              </a:rPr>
              <a:t>Franklin Roosevelt</a:t>
            </a:r>
            <a:r>
              <a:rPr lang="en-US" b="1"/>
              <a:t> had no doubt that the U.S. needed to throw its support behind England.</a:t>
            </a:r>
          </a:p>
        </p:txBody>
      </p:sp>
      <p:pic>
        <p:nvPicPr>
          <p:cNvPr id="9223" name="Picture 7" descr="roosevelt-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3649663" cy="4495800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http://www.clockworkquiz.be/online/page.cfm?cat=5§ionorder=0</a:t>
            </a:r>
            <a:r>
              <a:rPr lang="en-US"/>
              <a:t> </a:t>
            </a:r>
          </a:p>
        </p:txBody>
      </p:sp>
      <p:sp>
        <p:nvSpPr>
          <p:cNvPr id="2" name="Rectangle 1"/>
          <p:cNvSpPr/>
          <p:nvPr/>
        </p:nvSpPr>
        <p:spPr>
          <a:xfrm rot="854398">
            <a:off x="6545263" y="2489173"/>
            <a:ext cx="222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91600" cy="4572000"/>
          </a:xfrm>
        </p:spPr>
        <p:txBody>
          <a:bodyPr/>
          <a:lstStyle/>
          <a:p>
            <a:pPr algn="ctr"/>
            <a:r>
              <a:rPr lang="en-US" b="1"/>
              <a:t>Even though sympathies were starting to sway, their was still a strong isolationist sentiment in the United States.</a:t>
            </a:r>
          </a:p>
        </p:txBody>
      </p:sp>
      <p:pic>
        <p:nvPicPr>
          <p:cNvPr id="10245" name="Picture 5" descr="adolf_hitler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3343275" cy="4648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915400" cy="4572000"/>
          </a:xfrm>
        </p:spPr>
        <p:txBody>
          <a:bodyPr/>
          <a:lstStyle/>
          <a:p>
            <a:r>
              <a:rPr lang="en-US" b="1"/>
              <a:t>Congress had passed the </a:t>
            </a:r>
            <a:r>
              <a:rPr lang="en-US" b="1">
                <a:solidFill>
                  <a:srgbClr val="FFFF66"/>
                </a:solidFill>
              </a:rPr>
              <a:t>Neutrality Acts</a:t>
            </a:r>
            <a:r>
              <a:rPr lang="en-US" b="1"/>
              <a:t> to keep America neutral during the WWII conflict.</a:t>
            </a:r>
          </a:p>
        </p:txBody>
      </p:sp>
      <p:pic>
        <p:nvPicPr>
          <p:cNvPr id="12292" name="Picture 4" descr="11010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5562600" cy="4965700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483350" y="6643688"/>
            <a:ext cx="266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2400" y="228600"/>
            <a:ext cx="8915400" cy="4572000"/>
          </a:xfrm>
        </p:spPr>
        <p:txBody>
          <a:bodyPr/>
          <a:lstStyle/>
          <a:p>
            <a:pPr algn="ctr"/>
            <a:r>
              <a:rPr lang="en-US" b="1"/>
              <a:t>Roosevelt had to find a way to provide supplies to Churchill and still skirt the objections of isolationists.</a:t>
            </a:r>
          </a:p>
        </p:txBody>
      </p:sp>
      <p:pic>
        <p:nvPicPr>
          <p:cNvPr id="11269" name="Picture 5" descr="lend-l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698875" cy="457200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http://www.classbrain.com/artteenst/publish/article_83.shtml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792" y="685800"/>
            <a:ext cx="777642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How did Roosevelt’s</a:t>
            </a:r>
          </a:p>
          <a:p>
            <a:pPr algn="ctr"/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Wishes differ from </a:t>
            </a:r>
          </a:p>
          <a:p>
            <a:pPr algn="ctr"/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That of the American </a:t>
            </a:r>
          </a:p>
          <a:p>
            <a:pPr algn="ctr"/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Public?</a:t>
            </a:r>
            <a:endParaRPr lang="en-U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8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8991600" cy="4572000"/>
          </a:xfrm>
        </p:spPr>
        <p:txBody>
          <a:bodyPr/>
          <a:lstStyle/>
          <a:p>
            <a:r>
              <a:rPr lang="en-US" b="1"/>
              <a:t>Roosevelt came up with the Lend-Lease Program. In exchange for the lease of some British islands in the Caribbean Sea, the U.S. provided England with ships and munitions.</a:t>
            </a:r>
          </a:p>
        </p:txBody>
      </p:sp>
      <p:pic>
        <p:nvPicPr>
          <p:cNvPr id="28677" name="Picture 5" descr="lend-lease-s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14600"/>
            <a:ext cx="3351213" cy="40386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52400" y="6324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http://edsitement.neh.gov/view_lesson_plan.asp?id=769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915400" cy="4495800"/>
          </a:xfrm>
        </p:spPr>
        <p:txBody>
          <a:bodyPr/>
          <a:lstStyle/>
          <a:p>
            <a:pPr algn="ctr"/>
            <a:r>
              <a:rPr lang="en-US" b="1" dirty="0"/>
              <a:t>Technically skirting the Neutrality laws, Congress passed the </a:t>
            </a:r>
            <a:r>
              <a:rPr lang="en-US" b="1" dirty="0">
                <a:solidFill>
                  <a:srgbClr val="FFFF66"/>
                </a:solidFill>
              </a:rPr>
              <a:t>Lend-Lease Act</a:t>
            </a:r>
            <a:r>
              <a:rPr lang="en-US" b="1" dirty="0"/>
              <a:t> in March 1941 after a bitter debate.</a:t>
            </a:r>
          </a:p>
        </p:txBody>
      </p:sp>
      <p:pic>
        <p:nvPicPr>
          <p:cNvPr id="30724" name="Picture 4" descr="10910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5867400" cy="4875213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52400" y="6477000"/>
            <a:ext cx="266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15400" cy="4572000"/>
          </a:xfrm>
        </p:spPr>
        <p:txBody>
          <a:bodyPr/>
          <a:lstStyle/>
          <a:p>
            <a:pPr algn="ctr"/>
            <a:r>
              <a:rPr lang="en-US" b="1" dirty="0"/>
              <a:t>Roosevelt had found a way to assist the English people. The Lend-Lease Act provided crucial military supplies for Great Britain’s fight against Nazi Germany. </a:t>
            </a:r>
          </a:p>
        </p:txBody>
      </p:sp>
      <p:pic>
        <p:nvPicPr>
          <p:cNvPr id="35844" name="Picture 4" descr="lend-lease-bombers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14600"/>
            <a:ext cx="3521075" cy="4114800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6643688"/>
            <a:ext cx="3162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http://www.archives.gov/historical-docs/todays-doc?dod-date=311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2400" y="228600"/>
            <a:ext cx="8991600" cy="4572000"/>
          </a:xfrm>
        </p:spPr>
        <p:txBody>
          <a:bodyPr/>
          <a:lstStyle/>
          <a:p>
            <a:pPr algn="ctr"/>
            <a:r>
              <a:rPr lang="en-US" b="1"/>
              <a:t>Before writing and illustrating his famous children’s books, Dr. Seuss spent a long career as a political cartoonist.</a:t>
            </a:r>
          </a:p>
        </p:txBody>
      </p:sp>
      <p:pic>
        <p:nvPicPr>
          <p:cNvPr id="31749" name="Picture 5" descr="250px-US_postal_service_dr_seu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09800"/>
            <a:ext cx="3733800" cy="3733800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http://www.thebestlinks.com/Dr._Seuss.html</a:t>
            </a:r>
            <a:r>
              <a:rPr lang="en-US"/>
              <a:t> </a:t>
            </a:r>
          </a:p>
        </p:txBody>
      </p:sp>
      <p:pic>
        <p:nvPicPr>
          <p:cNvPr id="31752" name="Picture 8" descr="dr_seuss_cath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2190750" cy="2181225"/>
          </a:xfrm>
          <a:prstGeom prst="rect">
            <a:avLst/>
          </a:prstGeom>
          <a:noFill/>
        </p:spPr>
      </p:pic>
      <p:pic>
        <p:nvPicPr>
          <p:cNvPr id="31754" name="Picture 10" descr="thegrinch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057400"/>
            <a:ext cx="1905000" cy="1905000"/>
          </a:xfrm>
          <a:prstGeom prst="rect">
            <a:avLst/>
          </a:prstGeom>
          <a:noFill/>
        </p:spPr>
      </p:pic>
      <p:pic>
        <p:nvPicPr>
          <p:cNvPr id="31756" name="Picture 12" descr="Carrey/Carell Voicing Horton Hears a Wh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191000"/>
            <a:ext cx="1714500" cy="2362200"/>
          </a:xfrm>
          <a:prstGeom prst="rect">
            <a:avLst/>
          </a:prstGeom>
          <a:noFill/>
        </p:spPr>
      </p:pic>
      <p:pic>
        <p:nvPicPr>
          <p:cNvPr id="31758" name="Picture 14" descr="dr_seuss_thing1_thing2_stick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419600"/>
            <a:ext cx="2438400" cy="1620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The Treaty of Versailles was horribly punitive toward Germany</a:t>
            </a:r>
          </a:p>
          <a:p>
            <a:r>
              <a:rPr lang="en-US" dirty="0" smtClean="0"/>
              <a:t>The WORLD was in a Great Depression</a:t>
            </a:r>
          </a:p>
          <a:p>
            <a:r>
              <a:rPr lang="en-US" dirty="0" smtClean="0"/>
              <a:t>Hitler was elected democratically</a:t>
            </a:r>
          </a:p>
          <a:p>
            <a:r>
              <a:rPr lang="en-US" dirty="0" smtClean="0"/>
              <a:t>Austria was annexed by a vote</a:t>
            </a:r>
          </a:p>
          <a:p>
            <a:r>
              <a:rPr lang="en-US" dirty="0" smtClean="0"/>
              <a:t>The Sudetenland was given to Germany</a:t>
            </a:r>
          </a:p>
          <a:p>
            <a:r>
              <a:rPr lang="en-US" dirty="0" smtClean="0"/>
              <a:t>Mussolini was more overt dictator</a:t>
            </a:r>
          </a:p>
          <a:p>
            <a:r>
              <a:rPr lang="en-US" dirty="0" smtClean="0"/>
              <a:t>No knowledge of death camps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algn="ctr"/>
            <a:r>
              <a:rPr lang="en-US" b="1"/>
              <a:t>What do Dr. Seuss’s illustrations convey about American neutrality?</a:t>
            </a:r>
            <a:endParaRPr lang="en-US"/>
          </a:p>
        </p:txBody>
      </p:sp>
      <p:pic>
        <p:nvPicPr>
          <p:cNvPr id="32773" name="Picture 5" descr="20218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791200" cy="4875213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6643688"/>
            <a:ext cx="266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11001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3879850" cy="4905375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http://www.memepool.com/Author/kapital</a:t>
            </a:r>
            <a:r>
              <a:rPr lang="en-US"/>
              <a:t>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62000" y="5105400"/>
            <a:ext cx="7475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“…and the Wolf chewed up the children and spit</a:t>
            </a:r>
          </a:p>
          <a:p>
            <a:pPr algn="ctr"/>
            <a:r>
              <a:rPr lang="en-US" sz="2400" b="1"/>
              <a:t> out their bones…But those were Foreign Children</a:t>
            </a:r>
          </a:p>
          <a:p>
            <a:pPr algn="ctr"/>
            <a:r>
              <a:rPr lang="en-US" sz="2400" b="1"/>
              <a:t> and it really didn’t matter.”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tr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4314825" cy="5238750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http://sixmeatbuffet.com/archives/2007/03/02/dr-seuss-birthday</a:t>
            </a:r>
            <a:r>
              <a:rPr lang="en-US"/>
              <a:t>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66800" y="5486400"/>
            <a:ext cx="6626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“Ho hum! When he’s finished pecking down </a:t>
            </a:r>
          </a:p>
          <a:p>
            <a:pPr algn="ctr"/>
            <a:r>
              <a:rPr lang="en-US" sz="2400" b="1"/>
              <a:t>that last tree he’ll quite likely be tired.”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10428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162550" cy="523875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715000"/>
            <a:ext cx="745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“Since when did we swap our ego for an ostrich?”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483350" y="6643688"/>
            <a:ext cx="266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10429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4938713" cy="5867400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85800" y="5943600"/>
            <a:ext cx="736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“We Always Were Suckers for Ridiculous Hats…”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477000" y="1600200"/>
            <a:ext cx="239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“Forget The Terrible</a:t>
            </a:r>
          </a:p>
          <a:p>
            <a:r>
              <a:rPr lang="en-US" b="1"/>
              <a:t>News You’ve Read.</a:t>
            </a:r>
          </a:p>
          <a:p>
            <a:r>
              <a:rPr lang="en-US" b="1"/>
              <a:t>Your Mind’s at Ease</a:t>
            </a:r>
          </a:p>
          <a:p>
            <a:r>
              <a:rPr lang="en-US" b="1"/>
              <a:t>In an Ostrich Head!”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6643688"/>
            <a:ext cx="25511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http://www.coxandforkum.com/archives/001092.html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10515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886325" cy="62484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6643688"/>
            <a:ext cx="25511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http://www.coxandforkum.com/archives/001092.html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10527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4256088" cy="5334000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5638800"/>
            <a:ext cx="703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“The old Family bath tub is plenty safe for me!”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483350" y="6643688"/>
            <a:ext cx="266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10905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5238750" cy="506730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7200" y="5486400"/>
            <a:ext cx="840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“Hey, Hide if you have to, but by thunder, stop nibbling!”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324600" y="6477000"/>
            <a:ext cx="266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10909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819650" cy="5238750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2400" y="5486400"/>
            <a:ext cx="875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“Relax, Sam, I assure you the express turns off right here!”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592888" y="6643688"/>
            <a:ext cx="2551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http://www.coxandforkum.com/archives/001092.html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11125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5895975" cy="5187950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38200" y="5562600"/>
            <a:ext cx="760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“Don’t look now…but I think there’s a new exhibit!”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400800" y="6477000"/>
            <a:ext cx="25511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http://www.coxandforkum.com/archives/001092.html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Neutrality Acts</a:t>
            </a:r>
          </a:p>
          <a:p>
            <a:r>
              <a:rPr lang="en-US" dirty="0" smtClean="0"/>
              <a:t>Cash and Carry</a:t>
            </a:r>
          </a:p>
          <a:p>
            <a:r>
              <a:rPr lang="en-US" dirty="0" smtClean="0"/>
              <a:t>Belligerent</a:t>
            </a:r>
          </a:p>
          <a:p>
            <a:r>
              <a:rPr lang="en-US" dirty="0" smtClean="0"/>
              <a:t>Aggressor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11208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505325" cy="5238750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05000" y="5638800"/>
            <a:ext cx="5443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“He Never Knew What Hit Him”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592888" y="6643688"/>
            <a:ext cx="2551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http://www.coxandforkum.com/archives/001092.html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20227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486400" cy="4897438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905000" y="5410200"/>
            <a:ext cx="546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“Are We Mice or Are We Men?”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483350" y="6477000"/>
            <a:ext cx="266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10926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895975" cy="5478463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743200" y="5943600"/>
            <a:ext cx="3748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“Jeepers! Is that </a:t>
            </a:r>
            <a:r>
              <a:rPr lang="en-US" sz="2800" b="1" u="sng"/>
              <a:t>Me</a:t>
            </a:r>
            <a:r>
              <a:rPr lang="en-US" sz="2800" b="1"/>
              <a:t>”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483350" y="6643688"/>
            <a:ext cx="266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DrSeu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667375" cy="4868863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http://www.coxandforkum.com/archives/001092.html</a:t>
            </a:r>
            <a:r>
              <a:rPr lang="en-US"/>
              <a:t>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828800" y="5257800"/>
            <a:ext cx="5976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“Remember…One More Lollypop, </a:t>
            </a:r>
          </a:p>
          <a:p>
            <a:pPr algn="ctr"/>
            <a:r>
              <a:rPr lang="en-US" sz="2800" b="1"/>
              <a:t>and Then You All Go Home!”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10928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477000" cy="6253163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483350" y="6643688"/>
            <a:ext cx="266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0623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"/>
            <a:ext cx="3565525" cy="4648200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" y="5029200"/>
            <a:ext cx="7994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/>
              <a:t>“Said a bird in the midst of a Blitz, ‘Up to now they’ve scored very few hitz,  So I’ll sit on my canny Old Star Spangled Fanny…’And on it he sitz and he sitz.”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324600" y="6643688"/>
            <a:ext cx="266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152400"/>
            <a:ext cx="7772400" cy="1470025"/>
          </a:xfrm>
        </p:spPr>
        <p:txBody>
          <a:bodyPr/>
          <a:lstStyle/>
          <a:p>
            <a:r>
              <a:rPr lang="en-US" sz="3200">
                <a:latin typeface="Goudy Stout" pitchFamily="18" charset="0"/>
              </a:rPr>
              <a:t>Lend-Lease Act</a:t>
            </a:r>
            <a:br>
              <a:rPr lang="en-US" sz="3200">
                <a:latin typeface="Goudy Stout" pitchFamily="18" charset="0"/>
              </a:rPr>
            </a:br>
            <a:r>
              <a:rPr lang="en-US" sz="2400">
                <a:latin typeface="Gill Sans Ultra Bold" pitchFamily="34" charset="0"/>
              </a:rPr>
              <a:t>and the Political cartoons of Dr. Seuss</a:t>
            </a:r>
          </a:p>
        </p:txBody>
      </p:sp>
      <p:pic>
        <p:nvPicPr>
          <p:cNvPr id="2052" name="Picture 4" descr="10910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6629400" cy="477361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324600" y="6643688"/>
            <a:ext cx="266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http://orpheus-1.ucsd.edu/speccoll/dspolitic/Frame.htm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" y="6308725"/>
            <a:ext cx="5184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/>
              <a:t>Power point created by Robert L. Martinez</a:t>
            </a:r>
          </a:p>
          <a:p>
            <a:r>
              <a:rPr lang="en-US" sz="1000" b="1"/>
              <a:t>Primary Content Source: Living History America, edited by E. Bruun and J. Crosby.</a:t>
            </a:r>
          </a:p>
          <a:p>
            <a:r>
              <a:rPr lang="en-US" sz="1000" b="1"/>
              <a:t>Images cited as listed.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pic-0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3309938" cy="4578391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304800"/>
            <a:ext cx="79708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During World War II, with England standing alone against Germany in Europe, Hitler began a daily bombing blitz of England.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age 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107950"/>
            <a:ext cx="9753600" cy="69659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4800" y="61722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>
                <a:solidFill>
                  <a:srgbClr val="FFFF66"/>
                </a:solidFill>
              </a:rPr>
              <a:t>http://www.flickr.com/photos/phodgepage/2408512430/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london-bomb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" y="-3175"/>
            <a:ext cx="12115800" cy="6907213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61722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>
                <a:solidFill>
                  <a:srgbClr val="FFFF66"/>
                </a:solidFill>
              </a:rPr>
              <a:t>http://www.wwwk.co.uk/50s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age 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96838"/>
            <a:ext cx="9448800" cy="7051676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6019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>
                <a:solidFill>
                  <a:srgbClr val="FFFF66"/>
                </a:solidFill>
              </a:rPr>
              <a:t>http://www.flickr.com/photos/forpaws/2664298946/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london_bli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575"/>
            <a:ext cx="9144000" cy="716915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001000" y="6643688"/>
            <a:ext cx="882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FFFF66"/>
                </a:solidFill>
              </a:rPr>
              <a:t>www.uncp.edu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Default Design">
  <a:themeElements>
    <a:clrScheme name="Default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FFFF00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FFFFA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684</Words>
  <Application>Microsoft Office PowerPoint</Application>
  <PresentationFormat>On-screen Show (4:3)</PresentationFormat>
  <Paragraphs>89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Review</vt:lpstr>
      <vt:lpstr>Things to remember</vt:lpstr>
      <vt:lpstr>Terms</vt:lpstr>
      <vt:lpstr>Lend-Lease Act and the Political cartoons of Dr. Seuss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Lend-Lease Act</dc:title>
  <dc:creator>Big Daddy</dc:creator>
  <cp:lastModifiedBy>Windows User</cp:lastModifiedBy>
  <cp:revision>7</cp:revision>
  <dcterms:created xsi:type="dcterms:W3CDTF">2009-02-01T13:00:13Z</dcterms:created>
  <dcterms:modified xsi:type="dcterms:W3CDTF">2014-02-24T16:53:35Z</dcterms:modified>
</cp:coreProperties>
</file>