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9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56.63717" units="1/cm"/>
          <inkml:channelProperty channel="Y" name="resolution" value="28.36565" units="1/cm"/>
          <inkml:channelProperty channel="T" name="resolution" value="1" units="1/dev"/>
        </inkml:channelProperties>
      </inkml:inkSource>
      <inkml:timestamp xml:id="ts0" timeString="2019-12-17T23:07:11.403"/>
    </inkml:context>
    <inkml:brush xml:id="br0">
      <inkml:brushProperty name="width" value="0.05292" units="cm"/>
      <inkml:brushProperty name="height" value="0.05292" units="cm"/>
      <inkml:brushProperty name="color" value="#FF0000"/>
    </inkml:brush>
  </inkml:definitions>
  <inkml:trace contextRef="#ctx0" brushRef="#br0">11562 9287 0,'0'0'110,"0"-27"-110,53 27 15,-26 0-15,-1 0 16,1 0-16,26 0 15,-27 0-15,0 0 16,27 0-16,0 0 16,27 0-16,-27 0 15,-1 0-15,28 0 16,-27 0-16,-27 0 15,27 0-15,0 0 16,-26 0-16,-27 0 16,26 0-16,0-26 15,27 26-15,-53 0 16,27 0-16,-1 0 15,27 0-15,0 0 16,0 0-16,-27 0 16,1 0-16,26 0 15,-53 0-15,53 0 16,-27 0-16,27 0 15,0 0 1,-26 0-16,25 0 16,1 0-16,0 0 15,0 0-15,27 0 16,25 0-16,1 0 15,-53 0-15,0 0 16,26 0-16,27 0 16,-26 26-16,-1-26 15,0 0-15,1 0 16,-27 0-16,0 0 15,-27 0-15,1 0 16,-1 0 0,0 0-1,1 0-15,-27 0 16,26 0-16,1 0 15,-27 27-15,26-27 16,-26 0 0,27 0-1,-27 26 1,26-26-16,-26 0 15,27 0-15,-27 0 16,26 53-16,1-53 16,-27 26-16,26-26 15,-26 0-15,26 27 16,-26-27-1,27 26-15,-27-26 16,26 0-16,-26 27 16,27-27-1,-27 0-15,26 26 16,1-26-16,-27 27 15,26-1-15,-26-26 16,0 27 0,27-27-16,-27 26 15,0 1-15,0-27 16,26 26-16,-26 0 15,0 1-15,0-1 16,0 1-16,27 26 16,-27-27-16,26 1 15,-26 26 1,0-27-16,0 0 15,0 1-15,0-27 16,0 26-16,27 1 16,-27-27-1,0 26 1,0-26-1,0 27-15,0-1 16,0-26 0,0 27-1,0-27-15,0 0 16,0 26-1,-27-26-15,27 27 16,0-1 0,0-26-1,-26 27-15,-1-1 31,27-26-15,0 26-16,0-26 16,-26 27-16,26-27 15,-53 26-15,53 1 16,-27-27-1,27 0-15,-26 0 16,26 26-16,-27-26 16,1 0-16,26 0 15,-27 27-15,1-27 16,0 26-16,-1-26 15,1 27-15,26-27 16,-27 0-16,1 0 16,26 0-16,-27 26 15,27-26 1,-26 0-16,26 0 15,-53 0-15,26 0 16,1 0-16,-27 0 16,27 0-16,-27 0 15,26 0-15,-52 0 16,-1 0-16,28 0 15,-54 0-15,0 0 16,-26 0-16,26 0 16,0-26-16,0 26 15,-26 0 1,52-27-16,28 1 15,-1 26-15,-27 0 16,-26-27-16,53 27 16,1 0-16,25 0 15,-26 0-15,27 0 16,-1 0-16,1 0 15,-1 0-15,1 0 16,26 0 0,-27 0-16,27-26 15,-26 26-15,0 0 16,26 0-16,-53 0 15,0-27-15,-27 27 16,1 0-16,26 0 16,27 0-16,-1 0 15,-52 0-15,79 0 16,-27 0-16,-26 0 15,53 0-15,-26 0 16,-1 0 0,1 0-16,-27 0 15,27 0 1,-1 0-16,27 0 15,-26 0-15,-1 0 16,1 0-16,26 0 16,-27 0-1,1 0-15,-1 0 16,27 0-16,-26 0 15,26 0-15,-53 0 16,53 0-16,-26 0 16,-27 0-16,53 0 15,-53 0-15,53 0 16,-27 0-16,1 0 15,-1 0-15,27 0 16,-26 0-16,26 0 16,-53 0-1,53 0-15,-26 0 16,-54 0-16,80 0 15,-53 0-15,27 0 16,-27 0-16,26 0 16,1 0-16,-53 0 15,79 0 1,-27 0-1,-26 0 1,53 0-16,-53 0 16,0 0-16,27 0 15,-1 0-15,-25 0 16,25 0-16,1 0 15,26 0-15,-27 0 32,27 0-17,-26 0 1,-1 0-16,27 0 15,-26 0-15,26 0 16,-27 0-16,27 0 16,-26 0-16,-1 0 15,27 0-15,-26 0 16,26 0-16,-27 0 15,-25 0-15,25 0 16,-26 0-16,-26 0 16,26 0-16,-26 0 15,26 0-15,-53 0 16,79 0-16,-52 0 15,26 0 1,53 0-16,-26 0 16,-1 0 46,1 0-46,-1 0-16,1 0 15,-27 0-15,26 0 16,1 0-1,26 0 63,0-53-78,0 53 16,-27-52-16,27 52 16,0-27-16,-26-26 15,26 53 1,-26-26-16,26-1 15,0 1 1,0-1-16,0 1 16,0 26-16,0-27 15,0 1-15,0-1 16,0 1-16,0 26 15,0-53-15,0 53 16,0-53-16,0 27 16,0-1-16,0 1 15,0-27-15,0 53 16,0-53-16,0 27 15,0 26-15,0-53 16,26 53-16,-26-27 16,0 1-16,0 26 15,0-27 16,0 27 1,0 0-32,26 0 15,-26-26-15,0 26 16,0 0-16,27 0 15,-27-27 1,0 1-16,26 26 31,-26 0-31,27 0 16,-1-27-16,1 1 15,26 26-15,-27 0 16,27-27-16,0 1 16,-53 26-16,53 0 15,26 0-15,-52 0 16,-1 0-16,54 0 15,-54 0-15,0 0 16,-26-26-16,27 26 16,26 0-16,0 0 15,-27 0-15,27 0 16,-53 0-16,27 0 15,-1 0-15,0 0 16,-26 0-16,27 0 16,-1 0-16,1 0 15,26 0-15,26 0 16,-26 0-16,0 0 15,0 0 1,0 0-16,-53 0 16,26 0-16,27 0 15,-53 0-15,27 0 16,-27 0-16,53 0 15,-53 0-15,52 0 16,-52 0 0,27 0-16,-1 0 15,1 0-15,-27 0 16,26 0-16,-26 0 15,27 0 1,-1 0 0,1 0-16,-1 0 15,1 0-15,26 0 16,-53 0-16,26 0 15,-26 0-15,26 0 16,1 0-16,-1 0 16,27 0-1,-53 0 1,27 0-16,-27 0 15,53 0 1,-53 0-16,53 0 16,-27 26-1,0-26-15,27 0 16,-53 0-16,27 0 15,-27 26-15,53-26 16,-53 0 15,26 0 297,-26 0-188,0 0-124,27 0 15,-27-26-15,26 26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9AA7F-7CBF-44D2-8742-BA2C770E29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E0BD6-CF67-48F1-9265-D33B6C331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87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9AA7F-7CBF-44D2-8742-BA2C770E29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E0BD6-CF67-48F1-9265-D33B6C331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46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9AA7F-7CBF-44D2-8742-BA2C770E29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E0BD6-CF67-48F1-9265-D33B6C331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275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02168" y="1600200"/>
            <a:ext cx="5592233" cy="4498975"/>
          </a:xfrm>
        </p:spPr>
        <p:txBody>
          <a:bodyPr/>
          <a:lstStyle/>
          <a:p>
            <a:pPr lvl="0"/>
            <a:endParaRPr lang="en-US" noProof="0" smtClean="0"/>
          </a:p>
        </p:txBody>
      </p:sp>
      <p:sp>
        <p:nvSpPr>
          <p:cNvPr id="4" name="Text Placeholder 3"/>
          <p:cNvSpPr>
            <a:spLocks noGrp="1"/>
          </p:cNvSpPr>
          <p:nvPr>
            <p:ph type="body" sz="half" idx="2"/>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15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15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9DFC55-7F7D-48BB-9325-022A35D37B26}"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951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0"/>
            <a:ext cx="11387667"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02168" y="1600200"/>
            <a:ext cx="5592233"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2168" y="3925889"/>
            <a:ext cx="559223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1" y="1600200"/>
            <a:ext cx="5592233"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15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15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02D6B3-D104-4D1F-9F0C-3268FD3FD694}" type="slidenum">
              <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91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649664"/>
            <a:ext cx="8229600" cy="1311275"/>
          </a:xfrm>
        </p:spPr>
        <p:txBody>
          <a:bodyPr>
            <a:spAutoFit/>
          </a:bodyPr>
          <a:lstStyle>
            <a:lvl1pPr>
              <a:lnSpc>
                <a:spcPct val="80000"/>
              </a:lnSpc>
              <a:defRPr sz="4800"/>
            </a:lvl1pPr>
          </a:lstStyle>
          <a:p>
            <a:r>
              <a:rPr lang="en-US"/>
              <a:t>Click to edit Master title style</a:t>
            </a:r>
          </a:p>
        </p:txBody>
      </p:sp>
      <p:sp>
        <p:nvSpPr>
          <p:cNvPr id="3075" name="Rectangle 3"/>
          <p:cNvSpPr>
            <a:spLocks noGrp="1" noChangeArrowheads="1"/>
          </p:cNvSpPr>
          <p:nvPr>
            <p:ph type="subTitle" idx="1"/>
          </p:nvPr>
        </p:nvSpPr>
        <p:spPr>
          <a:xfrm>
            <a:off x="914400" y="5105400"/>
            <a:ext cx="8229600" cy="609600"/>
          </a:xfrm>
        </p:spPr>
        <p:txBody>
          <a:bodyPr/>
          <a:lstStyle>
            <a:lvl1pPr marL="0" indent="0">
              <a:buFontTx/>
              <a:buNone/>
              <a:defRPr sz="2800"/>
            </a:lvl1pPr>
          </a:lstStyle>
          <a:p>
            <a:r>
              <a:rPr lang="en-US"/>
              <a:t>Click to edit Master subtitle style</a:t>
            </a:r>
          </a:p>
        </p:txBody>
      </p:sp>
      <p:sp>
        <p:nvSpPr>
          <p:cNvPr id="4" name="Rectangle 4"/>
          <p:cNvSpPr>
            <a:spLocks noGrp="1" noChangeArrowheads="1"/>
          </p:cNvSpPr>
          <p:nvPr>
            <p:ph type="dt" sz="half" idx="10"/>
          </p:nvPr>
        </p:nvSpPr>
        <p:spPr>
          <a:xfrm>
            <a:off x="914400" y="5943600"/>
            <a:ext cx="25400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5" name="Rectangle 5"/>
          <p:cNvSpPr>
            <a:spLocks noGrp="1" noChangeArrowheads="1"/>
          </p:cNvSpPr>
          <p:nvPr>
            <p:ph type="ftr" sz="quarter" idx="11"/>
          </p:nvPr>
        </p:nvSpPr>
        <p:spPr>
          <a:xfrm>
            <a:off x="4165600" y="5943600"/>
            <a:ext cx="42672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xfrm>
            <a:off x="8839200" y="5943600"/>
            <a:ext cx="25400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3FE8D7-932C-4496-868C-48BFB2E7E408}" type="slidenum">
              <a:rPr kumimoji="0" lang="en-US" altLang="en-US" sz="1000" b="0" i="0" u="none" strike="noStrike" kern="1200" cap="none" spc="0" normalizeH="0" baseline="0" noProof="0">
                <a:ln>
                  <a:noFill/>
                </a:ln>
                <a:solidFill>
                  <a:srgbClr val="CC99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CC9900"/>
              </a:solidFill>
              <a:effectLst/>
              <a:uLnTx/>
              <a:uFillTx/>
              <a:latin typeface="Arial"/>
              <a:ea typeface="+mn-ea"/>
              <a:cs typeface="Arial"/>
            </a:endParaRPr>
          </a:p>
        </p:txBody>
      </p:sp>
    </p:spTree>
    <p:extLst>
      <p:ext uri="{BB962C8B-B14F-4D97-AF65-F5344CB8AC3E}">
        <p14:creationId xmlns:p14="http://schemas.microsoft.com/office/powerpoint/2010/main" val="4255376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504509B-FBD9-47E5-AF51-CFF9C07A1806}" type="slidenum">
              <a:rPr kumimoji="0" lang="en-US" altLang="en-US" sz="1000" b="0" i="0" u="none" strike="noStrike" kern="1200" cap="none" spc="0" normalizeH="0" baseline="0" noProof="0">
                <a:ln>
                  <a:noFill/>
                </a:ln>
                <a:solidFill>
                  <a:srgbClr val="CC99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CC9900"/>
              </a:solidFill>
              <a:effectLst/>
              <a:uLnTx/>
              <a:uFillTx/>
              <a:latin typeface="Arial"/>
              <a:ea typeface="+mn-ea"/>
              <a:cs typeface="Arial"/>
            </a:endParaRPr>
          </a:p>
        </p:txBody>
      </p:sp>
    </p:spTree>
    <p:extLst>
      <p:ext uri="{BB962C8B-B14F-4D97-AF65-F5344CB8AC3E}">
        <p14:creationId xmlns:p14="http://schemas.microsoft.com/office/powerpoint/2010/main" val="3612424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149ED2-BC6A-46B0-987E-484EC6239555}" type="slidenum">
              <a:rPr kumimoji="0" lang="en-US" altLang="en-US" sz="1000" b="0" i="0" u="none" strike="noStrike" kern="1200" cap="none" spc="0" normalizeH="0" baseline="0" noProof="0">
                <a:ln>
                  <a:noFill/>
                </a:ln>
                <a:solidFill>
                  <a:srgbClr val="CC99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CC9900"/>
              </a:solidFill>
              <a:effectLst/>
              <a:uLnTx/>
              <a:uFillTx/>
              <a:latin typeface="Arial"/>
              <a:ea typeface="+mn-ea"/>
              <a:cs typeface="Arial"/>
            </a:endParaRPr>
          </a:p>
        </p:txBody>
      </p:sp>
    </p:spTree>
    <p:extLst>
      <p:ext uri="{BB962C8B-B14F-4D97-AF65-F5344CB8AC3E}">
        <p14:creationId xmlns:p14="http://schemas.microsoft.com/office/powerpoint/2010/main" val="92215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286000"/>
            <a:ext cx="508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286000"/>
            <a:ext cx="508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6E4B69-F4D0-4D20-B00D-C0EECFEC6F06}" type="slidenum">
              <a:rPr kumimoji="0" lang="en-US" altLang="en-US" sz="1000" b="0" i="0" u="none" strike="noStrike" kern="1200" cap="none" spc="0" normalizeH="0" baseline="0" noProof="0">
                <a:ln>
                  <a:noFill/>
                </a:ln>
                <a:solidFill>
                  <a:srgbClr val="CC99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CC9900"/>
              </a:solidFill>
              <a:effectLst/>
              <a:uLnTx/>
              <a:uFillTx/>
              <a:latin typeface="Arial"/>
              <a:ea typeface="+mn-ea"/>
              <a:cs typeface="Arial"/>
            </a:endParaRPr>
          </a:p>
        </p:txBody>
      </p:sp>
    </p:spTree>
    <p:extLst>
      <p:ext uri="{BB962C8B-B14F-4D97-AF65-F5344CB8AC3E}">
        <p14:creationId xmlns:p14="http://schemas.microsoft.com/office/powerpoint/2010/main" val="15332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60AAD4-C9E1-4062-818D-9F2F9B2FEC1B}" type="slidenum">
              <a:rPr kumimoji="0" lang="en-US" altLang="en-US" sz="1000" b="0" i="0" u="none" strike="noStrike" kern="1200" cap="none" spc="0" normalizeH="0" baseline="0" noProof="0">
                <a:ln>
                  <a:noFill/>
                </a:ln>
                <a:solidFill>
                  <a:srgbClr val="CC99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CC9900"/>
              </a:solidFill>
              <a:effectLst/>
              <a:uLnTx/>
              <a:uFillTx/>
              <a:latin typeface="Arial"/>
              <a:ea typeface="+mn-ea"/>
              <a:cs typeface="Arial"/>
            </a:endParaRPr>
          </a:p>
        </p:txBody>
      </p:sp>
    </p:spTree>
    <p:extLst>
      <p:ext uri="{BB962C8B-B14F-4D97-AF65-F5344CB8AC3E}">
        <p14:creationId xmlns:p14="http://schemas.microsoft.com/office/powerpoint/2010/main" val="2668147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A3ABFE-0B35-4009-AF73-6F073A536B27}" type="slidenum">
              <a:rPr kumimoji="0" lang="en-US" altLang="en-US" sz="1000" b="0" i="0" u="none" strike="noStrike" kern="1200" cap="none" spc="0" normalizeH="0" baseline="0" noProof="0">
                <a:ln>
                  <a:noFill/>
                </a:ln>
                <a:solidFill>
                  <a:srgbClr val="CC99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CC9900"/>
              </a:solidFill>
              <a:effectLst/>
              <a:uLnTx/>
              <a:uFillTx/>
              <a:latin typeface="Arial"/>
              <a:ea typeface="+mn-ea"/>
              <a:cs typeface="Arial"/>
            </a:endParaRPr>
          </a:p>
        </p:txBody>
      </p:sp>
    </p:spTree>
    <p:extLst>
      <p:ext uri="{BB962C8B-B14F-4D97-AF65-F5344CB8AC3E}">
        <p14:creationId xmlns:p14="http://schemas.microsoft.com/office/powerpoint/2010/main" val="307990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9AA7F-7CBF-44D2-8742-BA2C770E29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E0BD6-CF67-48F1-9265-D33B6C331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950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9254CE-1DB7-4314-B2F8-0E462396AA24}" type="slidenum">
              <a:rPr kumimoji="0" lang="en-US" altLang="en-US" sz="1000" b="0" i="0" u="none" strike="noStrike" kern="1200" cap="none" spc="0" normalizeH="0" baseline="0" noProof="0">
                <a:ln>
                  <a:noFill/>
                </a:ln>
                <a:solidFill>
                  <a:srgbClr val="CC99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CC9900"/>
              </a:solidFill>
              <a:effectLst/>
              <a:uLnTx/>
              <a:uFillTx/>
              <a:latin typeface="Arial"/>
              <a:ea typeface="+mn-ea"/>
              <a:cs typeface="Arial"/>
            </a:endParaRPr>
          </a:p>
        </p:txBody>
      </p:sp>
    </p:spTree>
    <p:extLst>
      <p:ext uri="{BB962C8B-B14F-4D97-AF65-F5344CB8AC3E}">
        <p14:creationId xmlns:p14="http://schemas.microsoft.com/office/powerpoint/2010/main" val="390717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8F391B-258B-4005-A7AF-FF019C81E84D}" type="slidenum">
              <a:rPr kumimoji="0" lang="en-US" altLang="en-US" sz="1000" b="0" i="0" u="none" strike="noStrike" kern="1200" cap="none" spc="0" normalizeH="0" baseline="0" noProof="0">
                <a:ln>
                  <a:noFill/>
                </a:ln>
                <a:solidFill>
                  <a:srgbClr val="CC99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CC9900"/>
              </a:solidFill>
              <a:effectLst/>
              <a:uLnTx/>
              <a:uFillTx/>
              <a:latin typeface="Arial"/>
              <a:ea typeface="+mn-ea"/>
              <a:cs typeface="Arial"/>
            </a:endParaRPr>
          </a:p>
        </p:txBody>
      </p:sp>
    </p:spTree>
    <p:extLst>
      <p:ext uri="{BB962C8B-B14F-4D97-AF65-F5344CB8AC3E}">
        <p14:creationId xmlns:p14="http://schemas.microsoft.com/office/powerpoint/2010/main" val="428458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FD0895-D980-4307-AC95-8E9708A5AB38}" type="slidenum">
              <a:rPr kumimoji="0" lang="en-US" altLang="en-US" sz="1000" b="0" i="0" u="none" strike="noStrike" kern="1200" cap="none" spc="0" normalizeH="0" baseline="0" noProof="0">
                <a:ln>
                  <a:noFill/>
                </a:ln>
                <a:solidFill>
                  <a:srgbClr val="CC99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CC9900"/>
              </a:solidFill>
              <a:effectLst/>
              <a:uLnTx/>
              <a:uFillTx/>
              <a:latin typeface="Arial"/>
              <a:ea typeface="+mn-ea"/>
              <a:cs typeface="Arial"/>
            </a:endParaRPr>
          </a:p>
        </p:txBody>
      </p:sp>
    </p:spTree>
    <p:extLst>
      <p:ext uri="{BB962C8B-B14F-4D97-AF65-F5344CB8AC3E}">
        <p14:creationId xmlns:p14="http://schemas.microsoft.com/office/powerpoint/2010/main" val="1505059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CEF3F4-45DC-4C39-A0F0-57CC7A1D5BB4}" type="slidenum">
              <a:rPr kumimoji="0" lang="en-US" altLang="en-US" sz="1000" b="0" i="0" u="none" strike="noStrike" kern="1200" cap="none" spc="0" normalizeH="0" baseline="0" noProof="0">
                <a:ln>
                  <a:noFill/>
                </a:ln>
                <a:solidFill>
                  <a:srgbClr val="CC99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CC9900"/>
              </a:solidFill>
              <a:effectLst/>
              <a:uLnTx/>
              <a:uFillTx/>
              <a:latin typeface="Arial"/>
              <a:ea typeface="+mn-ea"/>
              <a:cs typeface="Arial"/>
            </a:endParaRPr>
          </a:p>
        </p:txBody>
      </p:sp>
    </p:spTree>
    <p:extLst>
      <p:ext uri="{BB962C8B-B14F-4D97-AF65-F5344CB8AC3E}">
        <p14:creationId xmlns:p14="http://schemas.microsoft.com/office/powerpoint/2010/main" val="60450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143000"/>
            <a:ext cx="25908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143000"/>
            <a:ext cx="75692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BE2A30-C5E1-4ED1-9CC5-A43405D60284}" type="slidenum">
              <a:rPr kumimoji="0" lang="en-US" altLang="en-US" sz="1000" b="0" i="0" u="none" strike="noStrike" kern="1200" cap="none" spc="0" normalizeH="0" baseline="0" noProof="0">
                <a:ln>
                  <a:noFill/>
                </a:ln>
                <a:solidFill>
                  <a:srgbClr val="CC99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000" b="0" i="0" u="none" strike="noStrike" kern="1200" cap="none" spc="0" normalizeH="0" baseline="0" noProof="0">
              <a:ln>
                <a:noFill/>
              </a:ln>
              <a:solidFill>
                <a:srgbClr val="CC9900"/>
              </a:solidFill>
              <a:effectLst/>
              <a:uLnTx/>
              <a:uFillTx/>
              <a:latin typeface="Arial"/>
              <a:ea typeface="+mn-ea"/>
              <a:cs typeface="Arial"/>
            </a:endParaRPr>
          </a:p>
        </p:txBody>
      </p:sp>
    </p:spTree>
    <p:extLst>
      <p:ext uri="{BB962C8B-B14F-4D97-AF65-F5344CB8AC3E}">
        <p14:creationId xmlns:p14="http://schemas.microsoft.com/office/powerpoint/2010/main" val="70080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9AA7F-7CBF-44D2-8742-BA2C770E29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E0BD6-CF67-48F1-9265-D33B6C331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71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9AA7F-7CBF-44D2-8742-BA2C770E29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E0BD6-CF67-48F1-9265-D33B6C331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33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9AA7F-7CBF-44D2-8742-BA2C770E29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E0BD6-CF67-48F1-9265-D33B6C331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66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9AA7F-7CBF-44D2-8742-BA2C770E29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E0BD6-CF67-48F1-9265-D33B6C331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47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9AA7F-7CBF-44D2-8742-BA2C770E29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E0BD6-CF67-48F1-9265-D33B6C331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8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9AA7F-7CBF-44D2-8742-BA2C770E29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E0BD6-CF67-48F1-9265-D33B6C331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30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E9AA7F-7CBF-44D2-8742-BA2C770E29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E0BD6-CF67-48F1-9265-D33B6C331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62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E9AA7F-7CBF-44D2-8742-BA2C770E29D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12/18/2019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FE0BD6-CF67-48F1-9265-D33B6C331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3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143000"/>
            <a:ext cx="1036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286000"/>
            <a:ext cx="1036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019800"/>
            <a:ext cx="2540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1029" name="Rectangle 5"/>
          <p:cNvSpPr>
            <a:spLocks noGrp="1" noChangeArrowheads="1"/>
          </p:cNvSpPr>
          <p:nvPr>
            <p:ph type="ftr" sz="quarter" idx="3"/>
          </p:nvPr>
        </p:nvSpPr>
        <p:spPr bwMode="auto">
          <a:xfrm>
            <a:off x="4165600" y="6019800"/>
            <a:ext cx="3860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CC9900"/>
              </a:solidFill>
              <a:effectLst/>
              <a:uLnTx/>
              <a:uFillTx/>
              <a:latin typeface="Arial" pitchFamily="34" charset="0"/>
              <a:ea typeface="+mn-ea"/>
              <a:cs typeface="Arial" pitchFamily="34" charset="0"/>
            </a:endParaRPr>
          </a:p>
        </p:txBody>
      </p:sp>
      <p:sp>
        <p:nvSpPr>
          <p:cNvPr id="1030" name="Rectangle 6"/>
          <p:cNvSpPr>
            <a:spLocks noGrp="1" noChangeArrowheads="1"/>
          </p:cNvSpPr>
          <p:nvPr>
            <p:ph type="sldNum" sz="quarter" idx="4"/>
          </p:nvPr>
        </p:nvSpPr>
        <p:spPr bwMode="auto">
          <a:xfrm>
            <a:off x="8737600" y="6019800"/>
            <a:ext cx="2540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5DB3C7-FD0B-4FFC-9CA3-8720520A4F87}" type="slidenum">
              <a:rPr kumimoji="0" lang="en-US" altLang="en-US" sz="1000" b="0" i="0" u="none" strike="noStrike" kern="1200" cap="none" spc="0" normalizeH="0" baseline="0" noProof="0" smtClean="0">
                <a:ln>
                  <a:noFill/>
                </a:ln>
                <a:solidFill>
                  <a:srgbClr val="CC99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smtClean="0">
              <a:ln>
                <a:noFill/>
              </a:ln>
              <a:solidFill>
                <a:srgbClr val="CC9900"/>
              </a:solidFill>
              <a:effectLst/>
              <a:uLnTx/>
              <a:uFillTx/>
              <a:latin typeface="Arial"/>
              <a:ea typeface="+mn-ea"/>
              <a:cs typeface="Arial"/>
            </a:endParaRPr>
          </a:p>
        </p:txBody>
      </p:sp>
    </p:spTree>
    <p:extLst>
      <p:ext uri="{BB962C8B-B14F-4D97-AF65-F5344CB8AC3E}">
        <p14:creationId xmlns:p14="http://schemas.microsoft.com/office/powerpoint/2010/main" val="9696936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cs typeface="Arial" pitchFamily="34" charset="0"/>
        </a:defRPr>
      </a:lvl2pPr>
      <a:lvl3pPr algn="l" rtl="0" eaLnBrk="0" fontAlgn="base" hangingPunct="0">
        <a:spcBef>
          <a:spcPct val="0"/>
        </a:spcBef>
        <a:spcAft>
          <a:spcPct val="0"/>
        </a:spcAft>
        <a:defRPr sz="4000">
          <a:solidFill>
            <a:schemeClr val="tx2"/>
          </a:solidFill>
          <a:latin typeface="Arial Black" pitchFamily="34" charset="0"/>
          <a:cs typeface="Arial" pitchFamily="34" charset="0"/>
        </a:defRPr>
      </a:lvl3pPr>
      <a:lvl4pPr algn="l" rtl="0" eaLnBrk="0" fontAlgn="base" hangingPunct="0">
        <a:spcBef>
          <a:spcPct val="0"/>
        </a:spcBef>
        <a:spcAft>
          <a:spcPct val="0"/>
        </a:spcAft>
        <a:defRPr sz="4000">
          <a:solidFill>
            <a:schemeClr val="tx2"/>
          </a:solidFill>
          <a:latin typeface="Arial Black" pitchFamily="34" charset="0"/>
          <a:cs typeface="Arial" pitchFamily="34" charset="0"/>
        </a:defRPr>
      </a:lvl4pPr>
      <a:lvl5pPr algn="l" rtl="0" eaLnBrk="0" fontAlgn="base" hangingPunct="0">
        <a:spcBef>
          <a:spcPct val="0"/>
        </a:spcBef>
        <a:spcAft>
          <a:spcPct val="0"/>
        </a:spcAft>
        <a:defRPr sz="4000">
          <a:solidFill>
            <a:schemeClr val="tx2"/>
          </a:solidFill>
          <a:latin typeface="Arial Black" pitchFamily="34" charset="0"/>
          <a:cs typeface="Arial" pitchFamily="34" charset="0"/>
        </a:defRPr>
      </a:lvl5pPr>
      <a:lvl6pPr marL="457200" algn="l" rtl="0" fontAlgn="base">
        <a:spcBef>
          <a:spcPct val="0"/>
        </a:spcBef>
        <a:spcAft>
          <a:spcPct val="0"/>
        </a:spcAft>
        <a:defRPr sz="4000">
          <a:solidFill>
            <a:schemeClr val="tx2"/>
          </a:solidFill>
          <a:latin typeface="Arial Black" pitchFamily="34" charset="0"/>
          <a:cs typeface="Arial" pitchFamily="34" charset="0"/>
        </a:defRPr>
      </a:lvl6pPr>
      <a:lvl7pPr marL="914400" algn="l" rtl="0" fontAlgn="base">
        <a:spcBef>
          <a:spcPct val="0"/>
        </a:spcBef>
        <a:spcAft>
          <a:spcPct val="0"/>
        </a:spcAft>
        <a:defRPr sz="4000">
          <a:solidFill>
            <a:schemeClr val="tx2"/>
          </a:solidFill>
          <a:latin typeface="Arial Black" pitchFamily="34" charset="0"/>
          <a:cs typeface="Arial" pitchFamily="34" charset="0"/>
        </a:defRPr>
      </a:lvl7pPr>
      <a:lvl8pPr marL="1371600" algn="l" rtl="0" fontAlgn="base">
        <a:spcBef>
          <a:spcPct val="0"/>
        </a:spcBef>
        <a:spcAft>
          <a:spcPct val="0"/>
        </a:spcAft>
        <a:defRPr sz="4000">
          <a:solidFill>
            <a:schemeClr val="tx2"/>
          </a:solidFill>
          <a:latin typeface="Arial Black" pitchFamily="34" charset="0"/>
          <a:cs typeface="Arial" pitchFamily="34" charset="0"/>
        </a:defRPr>
      </a:lvl8pPr>
      <a:lvl9pPr marL="1828800" algn="l" rtl="0" fontAlgn="base">
        <a:spcBef>
          <a:spcPct val="0"/>
        </a:spcBef>
        <a:spcAft>
          <a:spcPct val="0"/>
        </a:spcAft>
        <a:defRPr sz="4000">
          <a:solidFill>
            <a:schemeClr val="tx2"/>
          </a:solidFill>
          <a:latin typeface="Arial Black"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92.emf"/><Relationship Id="rId4" Type="http://schemas.openxmlformats.org/officeDocument/2006/relationships/customXml" Target="../ink/ink1.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history.com/topics/homestead-strike/video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xml"/><Relationship Id="rId5" Type="http://schemas.openxmlformats.org/officeDocument/2006/relationships/image" Target="../media/image87.jpeg"/><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en.wikipedia.org/wiki/Image:Pullman_strike_guard_harpers.jp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www.history.com/topics/triangle-shirtwaist-fire" TargetMode="Externa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1.xml"/><Relationship Id="rId5" Type="http://schemas.openxmlformats.org/officeDocument/2006/relationships/image" Target="../media/image105.jpeg"/><Relationship Id="rId4" Type="http://schemas.openxmlformats.org/officeDocument/2006/relationships/image" Target="../media/image10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8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21.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734276"/>
          </a:xfrm>
          <a:prstGeom prst="rect">
            <a:avLst/>
          </a:prstGeom>
        </p:spPr>
      </p:pic>
    </p:spTree>
    <p:extLst>
      <p:ext uri="{BB962C8B-B14F-4D97-AF65-F5344CB8AC3E}">
        <p14:creationId xmlns:p14="http://schemas.microsoft.com/office/powerpoint/2010/main" val="3680974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971800" y="76200"/>
            <a:ext cx="7543800" cy="1403350"/>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3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The Changing American </a:t>
            </a:r>
            <a:br>
              <a:rPr kumimoji="0" lang="en-US" altLang="en-US" sz="43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br>
            <a:r>
              <a:rPr kumimoji="0" lang="en-US" altLang="en-US" sz="43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Labor Force</a:t>
            </a:r>
          </a:p>
        </p:txBody>
      </p:sp>
      <p:pic>
        <p:nvPicPr>
          <p:cNvPr id="4099" name="Picture 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22961" t="2992" r="22130" b="2744"/>
          <a:stretch>
            <a:fillRect/>
          </a:stretch>
        </p:blipFill>
        <p:spPr bwMode="auto">
          <a:xfrm>
            <a:off x="5867400" y="1524000"/>
            <a:ext cx="4191000" cy="4800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100" name="Picture 4" descr="Farmer_plo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Mill%20worker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038601"/>
            <a:ext cx="34290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411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1828800" y="4800600"/>
            <a:ext cx="8540750" cy="1143000"/>
          </a:xfrm>
        </p:spPr>
        <p:txBody>
          <a:bodyPr>
            <a:normAutofit fontScale="90000"/>
          </a:bodyPr>
          <a:lstStyle/>
          <a:p>
            <a:pPr eaLnBrk="1" hangingPunct="1">
              <a:defRPr/>
            </a:pPr>
            <a:r>
              <a:rPr lang="en-US" dirty="0" smtClean="0"/>
              <a:t>Working Conditions: Turn of the century</a:t>
            </a:r>
          </a:p>
        </p:txBody>
      </p:sp>
      <p:pic>
        <p:nvPicPr>
          <p:cNvPr id="12291" name="Picture 5" descr="Big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533401"/>
            <a:ext cx="6381750"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143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2209800" y="304800"/>
            <a:ext cx="7772400" cy="1143000"/>
          </a:xfrm>
        </p:spPr>
        <p:txBody>
          <a:bodyPr/>
          <a:lstStyle/>
          <a:p>
            <a:pPr eaLnBrk="1" hangingPunct="1">
              <a:defRPr/>
            </a:pPr>
            <a:r>
              <a:rPr lang="en-US" smtClean="0"/>
              <a:t>Working Conditions	</a:t>
            </a:r>
          </a:p>
        </p:txBody>
      </p:sp>
      <p:sp>
        <p:nvSpPr>
          <p:cNvPr id="94211" name="Rectangle 3"/>
          <p:cNvSpPr>
            <a:spLocks noGrp="1" noRot="1" noChangeArrowheads="1"/>
          </p:cNvSpPr>
          <p:nvPr>
            <p:ph type="body" sz="half" idx="2"/>
          </p:nvPr>
        </p:nvSpPr>
        <p:spPr>
          <a:xfrm>
            <a:off x="4902200" y="1447800"/>
            <a:ext cx="6781800" cy="5257800"/>
          </a:xfrm>
        </p:spPr>
        <p:txBody>
          <a:bodyPr>
            <a:normAutofit/>
          </a:bodyPr>
          <a:lstStyle/>
          <a:p>
            <a:pPr eaLnBrk="1" hangingPunct="1">
              <a:buFont typeface="Arial" panose="020B0604020202020204" pitchFamily="34" charset="0"/>
              <a:buNone/>
              <a:defRPr/>
            </a:pPr>
            <a:r>
              <a:rPr lang="en-US" sz="4400" dirty="0"/>
              <a:t>Factory life</a:t>
            </a:r>
          </a:p>
          <a:p>
            <a:pPr lvl="1" eaLnBrk="1" hangingPunct="1">
              <a:defRPr/>
            </a:pPr>
            <a:r>
              <a:rPr lang="en-US" sz="4000" dirty="0"/>
              <a:t>Low wages / repetitive work</a:t>
            </a:r>
          </a:p>
          <a:p>
            <a:pPr lvl="1" eaLnBrk="1" hangingPunct="1">
              <a:defRPr/>
            </a:pPr>
            <a:r>
              <a:rPr lang="en-US" sz="4000" dirty="0"/>
              <a:t>high industrial accident rate</a:t>
            </a:r>
          </a:p>
          <a:p>
            <a:pPr lvl="1" eaLnBrk="1" hangingPunct="1">
              <a:defRPr/>
            </a:pPr>
            <a:r>
              <a:rPr lang="en-US" sz="4000" dirty="0"/>
              <a:t>Unhealthy workplaces</a:t>
            </a:r>
          </a:p>
          <a:p>
            <a:pPr lvl="1" eaLnBrk="1" hangingPunct="1">
              <a:defRPr/>
            </a:pPr>
            <a:r>
              <a:rPr lang="en-US" sz="4000" dirty="0"/>
              <a:t>no safety nets</a:t>
            </a:r>
          </a:p>
          <a:p>
            <a:pPr lvl="1" eaLnBrk="1" hangingPunct="1">
              <a:defRPr/>
            </a:pPr>
            <a:r>
              <a:rPr lang="en-US" sz="4000" dirty="0"/>
              <a:t>Loss of skilled  labor in workforce</a:t>
            </a:r>
          </a:p>
        </p:txBody>
      </p:sp>
      <p:pic>
        <p:nvPicPr>
          <p:cNvPr id="13316" name="Picture 4" descr="labor1"/>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54050" y="1371600"/>
            <a:ext cx="3403600" cy="2151063"/>
          </a:xfrm>
        </p:spPr>
      </p:pic>
      <p:pic>
        <p:nvPicPr>
          <p:cNvPr id="13317" name="Picture 5" descr="meatpacking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71901"/>
            <a:ext cx="32385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6002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4211">
                                            <p:txEl>
                                              <p:pRg st="3" end="3"/>
                                            </p:txEl>
                                          </p:spTgt>
                                        </p:tgtEl>
                                        <p:attrNameLst>
                                          <p:attrName>style.visibility</p:attrName>
                                        </p:attrNameLst>
                                      </p:cBhvr>
                                      <p:to>
                                        <p:strVal val="visible"/>
                                      </p:to>
                                    </p:set>
                                    <p:anim calcmode="lin" valueType="num">
                                      <p:cBhvr additive="base">
                                        <p:cTn id="25"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4211">
                                            <p:txEl>
                                              <p:pRg st="4" end="4"/>
                                            </p:txEl>
                                          </p:spTgt>
                                        </p:tgtEl>
                                        <p:attrNameLst>
                                          <p:attrName>style.visibility</p:attrName>
                                        </p:attrNameLst>
                                      </p:cBhvr>
                                      <p:to>
                                        <p:strVal val="visible"/>
                                      </p:to>
                                    </p:set>
                                    <p:anim calcmode="lin" valueType="num">
                                      <p:cBhvr additive="base">
                                        <p:cTn id="31"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42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4211">
                                            <p:txEl>
                                              <p:pRg st="5" end="5"/>
                                            </p:txEl>
                                          </p:spTgt>
                                        </p:tgtEl>
                                        <p:attrNameLst>
                                          <p:attrName>style.visibility</p:attrName>
                                        </p:attrNameLst>
                                      </p:cBhvr>
                                      <p:to>
                                        <p:strVal val="visible"/>
                                      </p:to>
                                    </p:set>
                                    <p:anim calcmode="lin" valueType="num">
                                      <p:cBhvr additive="base">
                                        <p:cTn id="37" dur="5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42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9875"/>
            <a:ext cx="10515600" cy="1325563"/>
          </a:xfrm>
        </p:spPr>
        <p:txBody>
          <a:bodyPr/>
          <a:lstStyle/>
          <a:p>
            <a:pPr>
              <a:defRPr/>
            </a:pPr>
            <a:r>
              <a:rPr lang="en-US" dirty="0" smtClean="0"/>
              <a:t>Example of Working conditions</a:t>
            </a:r>
            <a:endParaRPr lang="en-US" dirty="0"/>
          </a:p>
        </p:txBody>
      </p:sp>
      <p:sp>
        <p:nvSpPr>
          <p:cNvPr id="3" name="Content Placeholder 2"/>
          <p:cNvSpPr>
            <a:spLocks noGrp="1"/>
          </p:cNvSpPr>
          <p:nvPr>
            <p:ph idx="1"/>
          </p:nvPr>
        </p:nvSpPr>
        <p:spPr>
          <a:xfrm>
            <a:off x="304800" y="1219200"/>
            <a:ext cx="9988550" cy="5257800"/>
          </a:xfrm>
        </p:spPr>
        <p:txBody>
          <a:bodyPr>
            <a:normAutofit/>
          </a:bodyPr>
          <a:lstStyle/>
          <a:p>
            <a:pPr>
              <a:buFont typeface="Arial" charset="0"/>
              <a:buChar char="►"/>
              <a:defRPr/>
            </a:pPr>
            <a:r>
              <a:rPr lang="en-US" sz="4000" dirty="0" smtClean="0"/>
              <a:t>Carnegie Steel – 1 week 12 hours a day</a:t>
            </a:r>
          </a:p>
          <a:p>
            <a:pPr>
              <a:buFont typeface="Arial" charset="0"/>
              <a:buChar char="►"/>
              <a:defRPr/>
            </a:pPr>
            <a:r>
              <a:rPr lang="en-US" sz="4000" dirty="0" smtClean="0"/>
              <a:t>Next week 12 hour nights </a:t>
            </a:r>
          </a:p>
          <a:p>
            <a:pPr>
              <a:buFont typeface="Arial" charset="0"/>
              <a:buChar char="►"/>
              <a:defRPr/>
            </a:pPr>
            <a:r>
              <a:rPr lang="en-US" sz="4000" dirty="0" smtClean="0"/>
              <a:t>A 24 hr. swing shift with every other Sunday, Xmas, &amp; July 4</a:t>
            </a:r>
            <a:r>
              <a:rPr lang="en-US" sz="4000" baseline="30000" dirty="0" smtClean="0"/>
              <a:t>th</a:t>
            </a:r>
            <a:r>
              <a:rPr lang="en-US" sz="4000" dirty="0" smtClean="0"/>
              <a:t> off.</a:t>
            </a:r>
          </a:p>
          <a:p>
            <a:pPr lvl="2">
              <a:buFont typeface="Arial" charset="0"/>
              <a:buChar char="►"/>
              <a:defRPr/>
            </a:pPr>
            <a:endParaRPr lang="en-US" sz="3200" dirty="0"/>
          </a:p>
        </p:txBody>
      </p:sp>
      <p:pic>
        <p:nvPicPr>
          <p:cNvPr id="9220" name="Picture 2" descr="http://www.glogster.com/media/5/15/7/6/150706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0" y="3424238"/>
            <a:ext cx="415290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580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48443"/>
            <a:ext cx="10515600" cy="1325563"/>
          </a:xfrm>
        </p:spPr>
        <p:txBody>
          <a:bodyPr/>
          <a:lstStyle/>
          <a:p>
            <a:pPr>
              <a:defRPr/>
            </a:pPr>
            <a:r>
              <a:rPr lang="en-US" dirty="0" smtClean="0"/>
              <a:t>Labor Facts</a:t>
            </a:r>
            <a:endParaRPr lang="en-US" dirty="0"/>
          </a:p>
        </p:txBody>
      </p:sp>
      <p:sp>
        <p:nvSpPr>
          <p:cNvPr id="3" name="Content Placeholder 2"/>
          <p:cNvSpPr>
            <a:spLocks noGrp="1"/>
          </p:cNvSpPr>
          <p:nvPr>
            <p:ph idx="1"/>
          </p:nvPr>
        </p:nvSpPr>
        <p:spPr>
          <a:xfrm>
            <a:off x="0" y="850901"/>
            <a:ext cx="7162801" cy="5248276"/>
          </a:xfrm>
        </p:spPr>
        <p:txBody>
          <a:bodyPr>
            <a:noAutofit/>
          </a:bodyPr>
          <a:lstStyle/>
          <a:p>
            <a:pPr>
              <a:buFont typeface="Arial" charset="0"/>
              <a:buChar char="►"/>
              <a:defRPr/>
            </a:pPr>
            <a:r>
              <a:rPr lang="en-US" sz="3200" dirty="0"/>
              <a:t>35,000 workers killed annually on the job in </a:t>
            </a:r>
            <a:r>
              <a:rPr lang="en-US" sz="3200" dirty="0" smtClean="0"/>
              <a:t>1890s</a:t>
            </a:r>
            <a:endParaRPr lang="en-US" sz="3200" dirty="0"/>
          </a:p>
          <a:p>
            <a:pPr>
              <a:buFont typeface="Arial" charset="0"/>
              <a:buChar char="►"/>
              <a:defRPr/>
            </a:pPr>
            <a:r>
              <a:rPr lang="en-US" sz="3200" dirty="0"/>
              <a:t>1 million injuries a year</a:t>
            </a:r>
          </a:p>
          <a:p>
            <a:pPr>
              <a:buFont typeface="Arial" charset="0"/>
              <a:buChar char="►"/>
              <a:defRPr/>
            </a:pPr>
            <a:r>
              <a:rPr lang="en-US" sz="3200" dirty="0"/>
              <a:t>$1.25 to $1.50 a day unskilled (skilled – double that amount)</a:t>
            </a:r>
          </a:p>
          <a:p>
            <a:pPr>
              <a:buFont typeface="Arial" charset="0"/>
              <a:buChar char="►"/>
              <a:defRPr/>
            </a:pPr>
            <a:r>
              <a:rPr lang="en-US" sz="3200" dirty="0"/>
              <a:t>Women/ children much less</a:t>
            </a:r>
          </a:p>
          <a:p>
            <a:pPr>
              <a:buFont typeface="Arial" charset="0"/>
              <a:buChar char="►"/>
              <a:defRPr/>
            </a:pPr>
            <a:r>
              <a:rPr lang="en-US" sz="3200" dirty="0"/>
              <a:t>Most worked 10 hours a day – 6 days a week</a:t>
            </a:r>
          </a:p>
          <a:p>
            <a:pPr>
              <a:buFont typeface="Arial" charset="0"/>
              <a:buChar char="►"/>
              <a:defRPr/>
            </a:pPr>
            <a:r>
              <a:rPr lang="en-US" sz="3200" dirty="0"/>
              <a:t>$600 needed for family to survive- unskilled earned under $500 a year for 3100 hours of work</a:t>
            </a:r>
          </a:p>
          <a:p>
            <a:pPr>
              <a:buFont typeface="Arial" charset="0"/>
              <a:buNone/>
              <a:defRPr/>
            </a:pPr>
            <a:endParaRPr lang="en-US" sz="3600" dirty="0" smtClean="0"/>
          </a:p>
          <a:p>
            <a:pPr>
              <a:buFont typeface="Arial" charset="0"/>
              <a:buChar char="►"/>
              <a:defRPr/>
            </a:pPr>
            <a:endParaRPr lang="en-US" sz="3600" dirty="0"/>
          </a:p>
        </p:txBody>
      </p:sp>
      <p:pic>
        <p:nvPicPr>
          <p:cNvPr id="10244" name="Picture 2" descr="http://aes-humanities8.wikispaces.com/file/view/Homestead_strike.jpg/40994031/Homestead_stri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599" y="850901"/>
            <a:ext cx="5168899" cy="516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888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58762"/>
            <a:ext cx="10515600" cy="1325563"/>
          </a:xfrm>
        </p:spPr>
        <p:txBody>
          <a:bodyPr/>
          <a:lstStyle/>
          <a:p>
            <a:pPr>
              <a:defRPr/>
            </a:pPr>
            <a:r>
              <a:rPr lang="en-US" dirty="0" smtClean="0"/>
              <a:t>American Views that hurt Labor</a:t>
            </a:r>
            <a:endParaRPr lang="en-US" dirty="0"/>
          </a:p>
        </p:txBody>
      </p:sp>
      <p:sp>
        <p:nvSpPr>
          <p:cNvPr id="3" name="Content Placeholder 2"/>
          <p:cNvSpPr>
            <a:spLocks noGrp="1"/>
          </p:cNvSpPr>
          <p:nvPr>
            <p:ph idx="1"/>
          </p:nvPr>
        </p:nvSpPr>
        <p:spPr>
          <a:xfrm>
            <a:off x="152401" y="774701"/>
            <a:ext cx="10213976" cy="5324476"/>
          </a:xfrm>
        </p:spPr>
        <p:txBody>
          <a:bodyPr>
            <a:normAutofit/>
          </a:bodyPr>
          <a:lstStyle/>
          <a:p>
            <a:pPr>
              <a:buFont typeface="Arial" charset="0"/>
              <a:buChar char="►"/>
              <a:defRPr/>
            </a:pPr>
            <a:r>
              <a:rPr lang="en-US" dirty="0"/>
              <a:t>Supply &amp; Demand --Too much labor- could pay little &amp; if you complain- 10 others waiting for your job</a:t>
            </a:r>
          </a:p>
          <a:p>
            <a:pPr>
              <a:buFont typeface="Arial" charset="0"/>
              <a:buChar char="►"/>
              <a:defRPr/>
            </a:pPr>
            <a:r>
              <a:rPr lang="en-US" dirty="0"/>
              <a:t>Work hard &amp; you can get your </a:t>
            </a:r>
            <a:r>
              <a:rPr lang="en-US" dirty="0" smtClean="0"/>
              <a:t>dreams</a:t>
            </a:r>
            <a:endParaRPr lang="en-US" dirty="0"/>
          </a:p>
          <a:p>
            <a:pPr>
              <a:buFont typeface="Arial" charset="0"/>
              <a:buChar char="►"/>
              <a:defRPr/>
            </a:pPr>
            <a:r>
              <a:rPr lang="en-US" dirty="0"/>
              <a:t>Social Darwinism</a:t>
            </a:r>
          </a:p>
          <a:p>
            <a:pPr>
              <a:buFont typeface="Arial" charset="0"/>
              <a:buChar char="►"/>
              <a:defRPr/>
            </a:pPr>
            <a:r>
              <a:rPr lang="en-US" dirty="0"/>
              <a:t>Fear/ racism against foreigners/ blacks – most unskilled workers</a:t>
            </a:r>
          </a:p>
          <a:p>
            <a:pPr>
              <a:buFont typeface="Arial" charset="0"/>
              <a:buChar char="►"/>
              <a:defRPr/>
            </a:pPr>
            <a:r>
              <a:rPr lang="en-US" dirty="0"/>
              <a:t>Fear revolution of poor</a:t>
            </a:r>
          </a:p>
          <a:p>
            <a:pPr>
              <a:buFont typeface="Arial" charset="0"/>
              <a:buNone/>
              <a:defRPr/>
            </a:pPr>
            <a:r>
              <a:rPr lang="en-US" dirty="0"/>
              <a:t>Foreigners/ blacks &amp; pos-</a:t>
            </a:r>
          </a:p>
          <a:p>
            <a:pPr>
              <a:buFont typeface="Arial" charset="0"/>
              <a:buNone/>
              <a:defRPr/>
            </a:pPr>
            <a:r>
              <a:rPr lang="en-US" dirty="0" err="1"/>
              <a:t>sible</a:t>
            </a:r>
            <a:r>
              <a:rPr lang="en-US" dirty="0"/>
              <a:t> chaos / anarchy</a:t>
            </a:r>
          </a:p>
        </p:txBody>
      </p:sp>
      <p:pic>
        <p:nvPicPr>
          <p:cNvPr id="11268" name="Picture 2" descr="http://www.academicamerican.com/recongildedage/images/childlab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490" y="3276600"/>
            <a:ext cx="514096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01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1670050" y="152400"/>
            <a:ext cx="8540750" cy="1143000"/>
          </a:xfrm>
        </p:spPr>
        <p:txBody>
          <a:bodyPr/>
          <a:lstStyle/>
          <a:p>
            <a:pPr eaLnBrk="1" hangingPunct="1">
              <a:defRPr/>
            </a:pPr>
            <a:r>
              <a:rPr lang="en-US" smtClean="0"/>
              <a:t>Assembly Line </a:t>
            </a:r>
          </a:p>
        </p:txBody>
      </p:sp>
      <p:pic>
        <p:nvPicPr>
          <p:cNvPr id="14339" name="Picture 5" descr="Frederick_Winslow_Tay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200150"/>
            <a:ext cx="26193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6"/>
          <p:cNvSpPr txBox="1">
            <a:spLocks noChangeArrowheads="1"/>
          </p:cNvSpPr>
          <p:nvPr/>
        </p:nvSpPr>
        <p:spPr bwMode="auto">
          <a:xfrm>
            <a:off x="5562600" y="1447801"/>
            <a:ext cx="39624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Frederick Winslow Taylor</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“Scientific Management”</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341" name="Picture 8" descr="modern_times-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176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687863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Rot="1" noChangeArrowheads="1"/>
          </p:cNvSpPr>
          <p:nvPr>
            <p:ph type="title"/>
          </p:nvPr>
        </p:nvSpPr>
        <p:spPr/>
        <p:txBody>
          <a:bodyPr/>
          <a:lstStyle/>
          <a:p>
            <a:pPr eaLnBrk="1" hangingPunct="1">
              <a:defRPr/>
            </a:pPr>
            <a:r>
              <a:rPr lang="en-US" smtClean="0"/>
              <a:t>Workers put spokes on the wheels of a future car.</a:t>
            </a:r>
          </a:p>
        </p:txBody>
      </p:sp>
    </p:spTree>
    <p:extLst>
      <p:ext uri="{BB962C8B-B14F-4D97-AF65-F5344CB8AC3E}">
        <p14:creationId xmlns:p14="http://schemas.microsoft.com/office/powerpoint/2010/main" val="2093774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rrowheads="1"/>
          </p:cNvSpPr>
          <p:nvPr>
            <p:ph type="body" idx="1"/>
          </p:nvPr>
        </p:nvSpPr>
        <p:spPr>
          <a:xfrm>
            <a:off x="1828800" y="5410201"/>
            <a:ext cx="8540750" cy="1146175"/>
          </a:xfrm>
        </p:spPr>
        <p:txBody>
          <a:bodyPr/>
          <a:lstStyle/>
          <a:p>
            <a:pPr eaLnBrk="1" hangingPunct="1">
              <a:buFont typeface="Arial" panose="020B0604020202020204" pitchFamily="34" charset="0"/>
              <a:buNone/>
              <a:defRPr/>
            </a:pPr>
            <a:r>
              <a:rPr lang="en-US"/>
              <a:t>    3 miners waiting to use the primitive elevator to lower them into the mining shaft for a days work!</a:t>
            </a:r>
          </a:p>
        </p:txBody>
      </p:sp>
      <p:pic>
        <p:nvPicPr>
          <p:cNvPr id="532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0"/>
            <a:ext cx="8501450" cy="541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598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1905000" y="5486400"/>
            <a:ext cx="8540750" cy="1143000"/>
          </a:xfrm>
        </p:spPr>
        <p:txBody>
          <a:bodyPr/>
          <a:lstStyle/>
          <a:p>
            <a:pPr eaLnBrk="1" hangingPunct="1">
              <a:defRPr/>
            </a:pPr>
            <a:r>
              <a:rPr lang="en-US" sz="1600"/>
              <a:t>A group of miners pose for a picture……. 2000 feet underground!!!!! That is almost  ½ of a mile!</a:t>
            </a:r>
          </a:p>
        </p:txBody>
      </p:sp>
      <p:pic>
        <p:nvPicPr>
          <p:cNvPr id="563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0"/>
            <a:ext cx="65008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334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33350" y="-1"/>
            <a:ext cx="8705850" cy="6397923"/>
          </a:xfrm>
          <a:prstGeom prst="rect">
            <a:avLst/>
          </a:prstGeom>
        </p:spPr>
      </p:pic>
    </p:spTree>
    <p:extLst>
      <p:ext uri="{BB962C8B-B14F-4D97-AF65-F5344CB8AC3E}">
        <p14:creationId xmlns:p14="http://schemas.microsoft.com/office/powerpoint/2010/main" val="2492558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endParaRPr lang="en-US" smtClean="0"/>
          </a:p>
        </p:txBody>
      </p:sp>
      <p:pic>
        <p:nvPicPr>
          <p:cNvPr id="45060" name="Picture 4" descr="huddled"/>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30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arn(inHorizontal)">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endParaRPr lang="en-US" smtClean="0"/>
          </a:p>
        </p:txBody>
      </p:sp>
      <p:sp>
        <p:nvSpPr>
          <p:cNvPr id="46083" name="Rectangle 3"/>
          <p:cNvSpPr>
            <a:spLocks noGrp="1" noRot="1" noChangeArrowheads="1"/>
          </p:cNvSpPr>
          <p:nvPr>
            <p:ph type="body" idx="1"/>
          </p:nvPr>
        </p:nvSpPr>
        <p:spPr/>
        <p:txBody>
          <a:bodyPr/>
          <a:lstStyle/>
          <a:p>
            <a:pPr eaLnBrk="1" hangingPunct="1">
              <a:defRPr/>
            </a:pPr>
            <a:endParaRPr lang="en-US" smtClean="0"/>
          </a:p>
        </p:txBody>
      </p:sp>
      <p:pic>
        <p:nvPicPr>
          <p:cNvPr id="17412" name="Picture 5" descr="Image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715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endParaRPr lang="en-US" smtClean="0"/>
          </a:p>
        </p:txBody>
      </p:sp>
      <p:sp>
        <p:nvSpPr>
          <p:cNvPr id="52227" name="Rectangle 3"/>
          <p:cNvSpPr>
            <a:spLocks noGrp="1" noRot="1" noChangeArrowheads="1"/>
          </p:cNvSpPr>
          <p:nvPr>
            <p:ph type="body" idx="1"/>
          </p:nvPr>
        </p:nvSpPr>
        <p:spPr>
          <a:xfrm>
            <a:off x="1752600" y="5867401"/>
            <a:ext cx="8540750" cy="612775"/>
          </a:xfrm>
        </p:spPr>
        <p:txBody>
          <a:bodyPr/>
          <a:lstStyle/>
          <a:p>
            <a:pPr eaLnBrk="1" hangingPunct="1">
              <a:buFont typeface="Arial" panose="020B0604020202020204" pitchFamily="34" charset="0"/>
              <a:buNone/>
              <a:defRPr/>
            </a:pPr>
            <a:r>
              <a:rPr lang="en-US" sz="2000"/>
              <a:t>       How is Big Business treating its workers according to the picture?</a:t>
            </a:r>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6200"/>
            <a:ext cx="838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937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0-#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838200" y="365125"/>
            <a:ext cx="2031845" cy="1325563"/>
          </a:xfrm>
        </p:spPr>
        <p:txBody>
          <a:bodyPr/>
          <a:lstStyle/>
          <a:p>
            <a:pPr eaLnBrk="1" hangingPunct="1">
              <a:defRPr/>
            </a:pPr>
            <a:r>
              <a:rPr lang="en-US" dirty="0" smtClean="0"/>
              <a:t>Child Labor</a:t>
            </a:r>
          </a:p>
        </p:txBody>
      </p:sp>
      <p:sp>
        <p:nvSpPr>
          <p:cNvPr id="93187" name="Rectangle 3"/>
          <p:cNvSpPr>
            <a:spLocks noGrp="1" noRot="1" noChangeArrowheads="1"/>
          </p:cNvSpPr>
          <p:nvPr>
            <p:ph type="body" idx="1"/>
          </p:nvPr>
        </p:nvSpPr>
        <p:spPr/>
        <p:txBody>
          <a:bodyPr/>
          <a:lstStyle/>
          <a:p>
            <a:pPr eaLnBrk="1" hangingPunct="1">
              <a:defRPr/>
            </a:pPr>
            <a:endParaRPr lang="en-US" smtClean="0"/>
          </a:p>
        </p:txBody>
      </p:sp>
      <p:pic>
        <p:nvPicPr>
          <p:cNvPr id="19460" name="Picture 5" descr="child_lab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045" y="-119474"/>
            <a:ext cx="7973966" cy="697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710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child labor 1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170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wipe(left)">
                                      <p:cBhvr>
                                        <p:cTn id="7"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1828800" y="5943600"/>
            <a:ext cx="8540750" cy="685800"/>
          </a:xfrm>
        </p:spPr>
        <p:txBody>
          <a:bodyPr/>
          <a:lstStyle/>
          <a:p>
            <a:pPr eaLnBrk="1" hangingPunct="1">
              <a:defRPr/>
            </a:pPr>
            <a:r>
              <a:rPr lang="en-US" sz="1600"/>
              <a:t>Here is a </a:t>
            </a:r>
            <a:r>
              <a:rPr lang="en-US" sz="1600" i="1"/>
              <a:t>SIX </a:t>
            </a:r>
            <a:r>
              <a:rPr lang="en-US" sz="1600"/>
              <a:t>year old girl working in a cotton mill</a:t>
            </a:r>
          </a:p>
        </p:txBody>
      </p:sp>
      <p:pic>
        <p:nvPicPr>
          <p:cNvPr id="21507" name="Picture 5" descr="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
            <a:ext cx="8001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308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defRPr/>
            </a:pPr>
            <a:endParaRPr lang="en-US" smtClean="0"/>
          </a:p>
        </p:txBody>
      </p:sp>
      <p:sp>
        <p:nvSpPr>
          <p:cNvPr id="53251" name="Rectangle 3"/>
          <p:cNvSpPr>
            <a:spLocks noGrp="1" noRot="1" noChangeArrowheads="1"/>
          </p:cNvSpPr>
          <p:nvPr>
            <p:ph type="body" idx="1"/>
          </p:nvPr>
        </p:nvSpPr>
        <p:spPr>
          <a:xfrm>
            <a:off x="1905000" y="5638801"/>
            <a:ext cx="8540750" cy="993775"/>
          </a:xfrm>
        </p:spPr>
        <p:txBody>
          <a:bodyPr/>
          <a:lstStyle/>
          <a:p>
            <a:pPr algn="ctr" eaLnBrk="1" hangingPunct="1">
              <a:lnSpc>
                <a:spcPct val="90000"/>
              </a:lnSpc>
              <a:buFont typeface="Arial" panose="020B0604020202020204" pitchFamily="34" charset="0"/>
              <a:buNone/>
              <a:defRPr/>
            </a:pPr>
            <a:r>
              <a:rPr lang="en-US" smtClean="0"/>
              <a:t>Children stand on the machine while it is in motion</a:t>
            </a:r>
          </a:p>
        </p:txBody>
      </p:sp>
      <p:pic>
        <p:nvPicPr>
          <p:cNvPr id="22532" name="Picture 5" descr="emp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4" y="0"/>
            <a:ext cx="8967787"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827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glim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7443788"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6"/>
          <p:cNvSpPr>
            <a:spLocks noGrp="1" noRot="1" noChangeArrowheads="1"/>
          </p:cNvSpPr>
          <p:nvPr>
            <p:ph type="title"/>
          </p:nvPr>
        </p:nvSpPr>
        <p:spPr/>
        <p:txBody>
          <a:bodyPr/>
          <a:lstStyle/>
          <a:p>
            <a:pPr eaLnBrk="1" hangingPunct="1">
              <a:defRPr/>
            </a:pPr>
            <a:endParaRPr lang="en-US" smtClean="0"/>
          </a:p>
        </p:txBody>
      </p:sp>
    </p:spTree>
    <p:extLst>
      <p:ext uri="{BB962C8B-B14F-4D97-AF65-F5344CB8AC3E}">
        <p14:creationId xmlns:p14="http://schemas.microsoft.com/office/powerpoint/2010/main" val="699031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1828800" y="5715000"/>
            <a:ext cx="8540750" cy="838200"/>
          </a:xfrm>
        </p:spPr>
        <p:txBody>
          <a:bodyPr/>
          <a:lstStyle/>
          <a:p>
            <a:pPr eaLnBrk="1" hangingPunct="1">
              <a:defRPr/>
            </a:pPr>
            <a:r>
              <a:rPr lang="en-US" smtClean="0"/>
              <a:t>Look </a:t>
            </a:r>
            <a:r>
              <a:rPr lang="en-US" sz="2000"/>
              <a:t>carefully, what is missing?</a:t>
            </a:r>
            <a:endParaRPr lang="en-US" smtClean="0"/>
          </a:p>
        </p:txBody>
      </p:sp>
      <p:pic>
        <p:nvPicPr>
          <p:cNvPr id="24579" name="Picture 5" descr="whit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
            <a:ext cx="7748588"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a:off x="3276600" y="1219200"/>
            <a:ext cx="2590800" cy="381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81" name="Line 7"/>
          <p:cNvSpPr>
            <a:spLocks noChangeShapeType="1"/>
          </p:cNvSpPr>
          <p:nvPr/>
        </p:nvSpPr>
        <p:spPr bwMode="auto">
          <a:xfrm>
            <a:off x="4114800" y="2286000"/>
            <a:ext cx="152400" cy="2057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970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905000" y="5715000"/>
            <a:ext cx="8540750" cy="1143000"/>
          </a:xfrm>
        </p:spPr>
        <p:txBody>
          <a:bodyPr/>
          <a:lstStyle/>
          <a:p>
            <a:pPr eaLnBrk="1" hangingPunct="1">
              <a:defRPr/>
            </a:pPr>
            <a:r>
              <a:rPr lang="en-US" sz="2000"/>
              <a:t>What occupational (job) hazards can you find in this picture?</a:t>
            </a:r>
          </a:p>
        </p:txBody>
      </p:sp>
      <p:pic>
        <p:nvPicPr>
          <p:cNvPr id="25603" name="Picture 5" descr="d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0"/>
            <a:ext cx="375285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Line 6"/>
          <p:cNvSpPr>
            <a:spLocks noChangeShapeType="1"/>
          </p:cNvSpPr>
          <p:nvPr/>
        </p:nvSpPr>
        <p:spPr bwMode="auto">
          <a:xfrm flipH="1">
            <a:off x="6553200" y="990600"/>
            <a:ext cx="15240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05" name="Text Box 7"/>
          <p:cNvSpPr txBox="1">
            <a:spLocks noChangeArrowheads="1"/>
          </p:cNvSpPr>
          <p:nvPr/>
        </p:nvSpPr>
        <p:spPr bwMode="auto">
          <a:xfrm>
            <a:off x="8229600" y="609601"/>
            <a:ext cx="2133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candle would be placed into his hat to provide light while working in the mines!</a:t>
            </a:r>
          </a:p>
        </p:txBody>
      </p:sp>
    </p:spTree>
    <p:extLst>
      <p:ext uri="{BB962C8B-B14F-4D97-AF65-F5344CB8AC3E}">
        <p14:creationId xmlns:p14="http://schemas.microsoft.com/office/powerpoint/2010/main" val="3448605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sp>
        <p:nvSpPr>
          <p:cNvPr id="3" name="Content Placeholder 2"/>
          <p:cNvSpPr>
            <a:spLocks noGrp="1"/>
          </p:cNvSpPr>
          <p:nvPr>
            <p:ph idx="1"/>
          </p:nvPr>
        </p:nvSpPr>
        <p:spPr>
          <a:xfrm>
            <a:off x="8597900" y="1825625"/>
            <a:ext cx="2755900" cy="4351338"/>
          </a:xfrm>
        </p:spPr>
        <p:txBody>
          <a:bodyPr/>
          <a:lstStyle/>
          <a:p>
            <a:r>
              <a:rPr lang="en-US" dirty="0" smtClean="0"/>
              <a:t>3 pieces of evidence</a:t>
            </a:r>
            <a:endParaRPr lang="en-US" dirty="0"/>
          </a:p>
        </p:txBody>
      </p:sp>
      <p:pic>
        <p:nvPicPr>
          <p:cNvPr id="4" name="Picture 3"/>
          <p:cNvPicPr>
            <a:picLocks noChangeAspect="1"/>
          </p:cNvPicPr>
          <p:nvPr/>
        </p:nvPicPr>
        <p:blipFill>
          <a:blip r:embed="rId2"/>
          <a:stretch>
            <a:fillRect/>
          </a:stretch>
        </p:blipFill>
        <p:spPr>
          <a:xfrm>
            <a:off x="106362" y="0"/>
            <a:ext cx="8491538" cy="6954974"/>
          </a:xfrm>
          <a:prstGeom prst="rect">
            <a:avLst/>
          </a:prstGeom>
        </p:spPr>
      </p:pic>
    </p:spTree>
    <p:extLst>
      <p:ext uri="{BB962C8B-B14F-4D97-AF65-F5344CB8AC3E}">
        <p14:creationId xmlns:p14="http://schemas.microsoft.com/office/powerpoint/2010/main" val="1544609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1905000" y="5257800"/>
            <a:ext cx="8540750" cy="1447800"/>
          </a:xfrm>
        </p:spPr>
        <p:txBody>
          <a:bodyPr/>
          <a:lstStyle/>
          <a:p>
            <a:pPr eaLnBrk="1" hangingPunct="1">
              <a:defRPr/>
            </a:pPr>
            <a:r>
              <a:rPr lang="en-US" sz="2000"/>
              <a:t>The taller boy standing to the right oversees the breaker boys who separate the coal from the stones during mining.  The machine used is moving quickly and they are not allowed to wear gloves!  Why might this be dangerous?</a:t>
            </a:r>
          </a:p>
        </p:txBody>
      </p:sp>
      <p:pic>
        <p:nvPicPr>
          <p:cNvPr id="26627" name="Picture 5" descr="d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Line 6"/>
          <p:cNvSpPr>
            <a:spLocks noChangeShapeType="1"/>
          </p:cNvSpPr>
          <p:nvPr/>
        </p:nvSpPr>
        <p:spPr bwMode="auto">
          <a:xfrm flipV="1">
            <a:off x="6324600" y="1981200"/>
            <a:ext cx="3200400" cy="3352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29" name="Line 7"/>
          <p:cNvSpPr>
            <a:spLocks noChangeShapeType="1"/>
          </p:cNvSpPr>
          <p:nvPr/>
        </p:nvSpPr>
        <p:spPr bwMode="auto">
          <a:xfrm flipH="1" flipV="1">
            <a:off x="6248400" y="4267200"/>
            <a:ext cx="1676400" cy="1600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812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eaLnBrk="1" hangingPunct="1">
              <a:defRPr/>
            </a:pPr>
            <a:r>
              <a:rPr lang="en-US" smtClean="0"/>
              <a:t>Mom and children working together in the seafood industry!</a:t>
            </a:r>
          </a:p>
        </p:txBody>
      </p:sp>
      <p:pic>
        <p:nvPicPr>
          <p:cNvPr id="27651" name="Picture 5" descr="padr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24001"/>
            <a:ext cx="6091238"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276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1905000" y="4876800"/>
            <a:ext cx="8540750" cy="1143000"/>
          </a:xfrm>
        </p:spPr>
        <p:txBody>
          <a:bodyPr/>
          <a:lstStyle/>
          <a:p>
            <a:pPr eaLnBrk="1" hangingPunct="1">
              <a:defRPr/>
            </a:pPr>
            <a:r>
              <a:rPr lang="en-US" smtClean="0"/>
              <a:t>Women sewing in a garment factory.</a:t>
            </a:r>
          </a:p>
        </p:txBody>
      </p:sp>
      <p:pic>
        <p:nvPicPr>
          <p:cNvPr id="28675" name="Picture 7" descr="working_condi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33401"/>
            <a:ext cx="48006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380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1905000" y="5257800"/>
            <a:ext cx="8540750" cy="1143000"/>
          </a:xfrm>
        </p:spPr>
        <p:txBody>
          <a:bodyPr/>
          <a:lstStyle/>
          <a:p>
            <a:pPr eaLnBrk="1" hangingPunct="1">
              <a:defRPr/>
            </a:pPr>
            <a:r>
              <a:rPr lang="en-US" smtClean="0"/>
              <a:t>Women in the Workplace</a:t>
            </a:r>
          </a:p>
        </p:txBody>
      </p:sp>
      <p:pic>
        <p:nvPicPr>
          <p:cNvPr id="59396" name="Picture 4" descr="c"/>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51000" y="0"/>
            <a:ext cx="6718300" cy="543680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313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0-#ppt_w/2"/>
                                          </p:val>
                                        </p:tav>
                                        <p:tav tm="100000">
                                          <p:val>
                                            <p:strVal val="#ppt_x"/>
                                          </p:val>
                                        </p:tav>
                                      </p:tavLst>
                                    </p:anim>
                                    <p:anim calcmode="lin" valueType="num">
                                      <p:cBhvr additive="base">
                                        <p:cTn id="8"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1828800" y="5486400"/>
            <a:ext cx="8540750" cy="1143000"/>
          </a:xfrm>
        </p:spPr>
        <p:txBody>
          <a:bodyPr/>
          <a:lstStyle/>
          <a:p>
            <a:pPr eaLnBrk="1" hangingPunct="1">
              <a:defRPr/>
            </a:pPr>
            <a:r>
              <a:rPr lang="en-US" sz="3200"/>
              <a:t>Women canning fruits in order to preserve them.</a:t>
            </a:r>
          </a:p>
        </p:txBody>
      </p:sp>
      <p:pic>
        <p:nvPicPr>
          <p:cNvPr id="30723" name="Picture 5" descr="cann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0"/>
            <a:ext cx="7874000" cy="580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826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a:xfrm>
            <a:off x="1828800" y="609600"/>
            <a:ext cx="2209800" cy="4800600"/>
          </a:xfrm>
        </p:spPr>
        <p:txBody>
          <a:bodyPr/>
          <a:lstStyle/>
          <a:p>
            <a:pPr eaLnBrk="1" hangingPunct="1"/>
            <a:r>
              <a:rPr lang="en-US" altLang="en-US" sz="3600"/>
              <a:t>Child Labor</a:t>
            </a:r>
          </a:p>
        </p:txBody>
      </p:sp>
      <p:pic>
        <p:nvPicPr>
          <p:cNvPr id="39939" name="Picture 4" descr="lewis_hine_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38600" y="228600"/>
            <a:ext cx="6400800" cy="640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18649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7924800" y="609600"/>
            <a:ext cx="2514600" cy="5029200"/>
          </a:xfrm>
        </p:spPr>
        <p:txBody>
          <a:bodyPr/>
          <a:lstStyle/>
          <a:p>
            <a:pPr eaLnBrk="1" hangingPunct="1"/>
            <a:r>
              <a:rPr lang="en-US" altLang="en-US" sz="3200"/>
              <a:t>Bobbin Boys</a:t>
            </a:r>
          </a:p>
        </p:txBody>
      </p:sp>
      <p:pic>
        <p:nvPicPr>
          <p:cNvPr id="41987" name="Picture 4" descr="bgchil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6186488"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65882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a:xfrm>
            <a:off x="2286000" y="5943600"/>
            <a:ext cx="7772400" cy="685800"/>
          </a:xfrm>
        </p:spPr>
        <p:txBody>
          <a:bodyPr/>
          <a:lstStyle/>
          <a:p>
            <a:pPr eaLnBrk="1" hangingPunct="1"/>
            <a:r>
              <a:rPr lang="en-US" altLang="en-US" sz="3200"/>
              <a:t>Boy Miners</a:t>
            </a:r>
          </a:p>
        </p:txBody>
      </p:sp>
      <p:pic>
        <p:nvPicPr>
          <p:cNvPr id="43011" name="Picture 4" descr="Boy min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457200"/>
            <a:ext cx="9144000" cy="5316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2792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en-US" sz="1800"/>
              <a:t>Tenement- House Slums- very crowded housing for workers and families during industrialization.  Cities were covered with this kind of housing! </a:t>
            </a:r>
          </a:p>
        </p:txBody>
      </p:sp>
      <p:pic>
        <p:nvPicPr>
          <p:cNvPr id="72708" name="Picture 4" descr="tenements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352801" y="1371600"/>
            <a:ext cx="5502275" cy="5486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5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checkerboard(across)">
                                      <p:cBhvr>
                                        <p:cTn id="7"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1828800" y="0"/>
            <a:ext cx="8540750" cy="1143000"/>
          </a:xfrm>
        </p:spPr>
        <p:txBody>
          <a:bodyPr/>
          <a:lstStyle/>
          <a:p>
            <a:pPr eaLnBrk="1" hangingPunct="1">
              <a:defRPr/>
            </a:pPr>
            <a:r>
              <a:rPr lang="en-US" smtClean="0"/>
              <a:t>Inside a tenement house!</a:t>
            </a:r>
          </a:p>
        </p:txBody>
      </p:sp>
      <p:pic>
        <p:nvPicPr>
          <p:cNvPr id="51203" name="Picture 5" descr="riis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38200"/>
            <a:ext cx="70104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374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 y="-382588"/>
            <a:ext cx="10515600" cy="1325563"/>
          </a:xfrm>
        </p:spPr>
        <p:txBody>
          <a:bodyPr/>
          <a:lstStyle/>
          <a:p>
            <a:r>
              <a:rPr lang="en-US" dirty="0" smtClean="0"/>
              <a:t>T-chart: industrialization good and bad</a:t>
            </a:r>
            <a:endParaRPr lang="en-US" dirty="0"/>
          </a:p>
        </p:txBody>
      </p:sp>
      <p:sp>
        <p:nvSpPr>
          <p:cNvPr id="3" name="Content Placeholder 2"/>
          <p:cNvSpPr>
            <a:spLocks noGrp="1"/>
          </p:cNvSpPr>
          <p:nvPr>
            <p:ph idx="1"/>
          </p:nvPr>
        </p:nvSpPr>
        <p:spPr>
          <a:xfrm>
            <a:off x="8001000" y="555625"/>
            <a:ext cx="4191000" cy="6058152"/>
          </a:xfrm>
        </p:spPr>
        <p:txBody>
          <a:bodyPr>
            <a:noAutofit/>
          </a:bodyPr>
          <a:lstStyle/>
          <a:p>
            <a:pPr marL="0" indent="0">
              <a:buNone/>
            </a:pPr>
            <a:r>
              <a:rPr lang="en-US" sz="3200" dirty="0" smtClean="0"/>
              <a:t>Go for 20 pieces of info</a:t>
            </a:r>
          </a:p>
          <a:p>
            <a:pPr lvl="1"/>
            <a:r>
              <a:rPr lang="en-US" sz="2800" dirty="0" smtClean="0"/>
              <a:t>Main points: save space after each for </a:t>
            </a:r>
          </a:p>
          <a:p>
            <a:pPr lvl="1"/>
            <a:r>
              <a:rPr lang="en-US" sz="2800" dirty="0" smtClean="0"/>
              <a:t>Evidence: use </a:t>
            </a:r>
            <a:r>
              <a:rPr lang="en-US" sz="2800" dirty="0" err="1" smtClean="0"/>
              <a:t>ch</a:t>
            </a:r>
            <a:r>
              <a:rPr lang="en-US" sz="2800" dirty="0" smtClean="0"/>
              <a:t> 13 graphs and questions, </a:t>
            </a:r>
            <a:r>
              <a:rPr lang="en-US" sz="2800" dirty="0" err="1" smtClean="0"/>
              <a:t>ch</a:t>
            </a:r>
            <a:r>
              <a:rPr lang="en-US" sz="2800" dirty="0" smtClean="0"/>
              <a:t> 14 notes, Crash Course, </a:t>
            </a:r>
            <a:r>
              <a:rPr lang="en-US" sz="2800" dirty="0" smtClean="0"/>
              <a:t>my lecture, and </a:t>
            </a:r>
            <a:r>
              <a:rPr lang="en-US" sz="2800" dirty="0" smtClean="0"/>
              <a:t>further research after each main point. Be specific! </a:t>
            </a:r>
            <a:endParaRPr lang="en-US" sz="2800" dirty="0"/>
          </a:p>
        </p:txBody>
      </p:sp>
      <p:pic>
        <p:nvPicPr>
          <p:cNvPr id="4" name="Picture 3"/>
          <p:cNvPicPr>
            <a:picLocks noChangeAspect="1"/>
          </p:cNvPicPr>
          <p:nvPr/>
        </p:nvPicPr>
        <p:blipFill>
          <a:blip r:embed="rId2"/>
          <a:stretch>
            <a:fillRect/>
          </a:stretch>
        </p:blipFill>
        <p:spPr>
          <a:xfrm>
            <a:off x="98424" y="431801"/>
            <a:ext cx="8029575" cy="6181976"/>
          </a:xfrm>
          <a:prstGeom prst="rect">
            <a:avLst/>
          </a:prstGeom>
        </p:spPr>
      </p:pic>
    </p:spTree>
    <p:extLst>
      <p:ext uri="{BB962C8B-B14F-4D97-AF65-F5344CB8AC3E}">
        <p14:creationId xmlns:p14="http://schemas.microsoft.com/office/powerpoint/2010/main" val="32128739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194051" y="1066801"/>
            <a:ext cx="5802313" cy="50323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092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barn(inHorizontal)">
                                      <p:cBhvr>
                                        <p:cTn id="7"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child labor 1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908301" y="685801"/>
            <a:ext cx="6373813" cy="54133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037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additive="base">
                                        <p:cTn id="7" dur="500" fill="hold"/>
                                        <p:tgtEl>
                                          <p:spTgt spid="71684"/>
                                        </p:tgtEl>
                                        <p:attrNameLst>
                                          <p:attrName>ppt_x</p:attrName>
                                        </p:attrNameLst>
                                      </p:cBhvr>
                                      <p:tavLst>
                                        <p:tav tm="0">
                                          <p:val>
                                            <p:strVal val="0-#ppt_w/2"/>
                                          </p:val>
                                        </p:tav>
                                        <p:tav tm="100000">
                                          <p:val>
                                            <p:strVal val="#ppt_x"/>
                                          </p:val>
                                        </p:tav>
                                      </p:tavLst>
                                    </p:anim>
                                    <p:anim calcmode="lin" valueType="num">
                                      <p:cBhvr additive="base">
                                        <p:cTn id="8" dur="500" fill="hold"/>
                                        <p:tgtEl>
                                          <p:spTgt spid="716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eaLnBrk="1" hangingPunct="1">
              <a:defRPr/>
            </a:pPr>
            <a:r>
              <a:rPr lang="en-US" smtClean="0"/>
              <a:t>Another view of a tenement housing complex!</a:t>
            </a:r>
          </a:p>
        </p:txBody>
      </p:sp>
      <p:pic>
        <p:nvPicPr>
          <p:cNvPr id="52227" name="Picture 5" descr="rii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1447800"/>
            <a:ext cx="51609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0317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defRPr/>
            </a:pPr>
            <a:r>
              <a:rPr lang="en-US" smtClean="0"/>
              <a:t>What actually happens?</a:t>
            </a:r>
          </a:p>
        </p:txBody>
      </p:sp>
      <p:sp>
        <p:nvSpPr>
          <p:cNvPr id="77827" name="Rectangle 3"/>
          <p:cNvSpPr>
            <a:spLocks noGrp="1" noRot="1" noChangeArrowheads="1"/>
          </p:cNvSpPr>
          <p:nvPr>
            <p:ph type="body" idx="1"/>
          </p:nvPr>
        </p:nvSpPr>
        <p:spPr/>
        <p:txBody>
          <a:bodyPr/>
          <a:lstStyle/>
          <a:p>
            <a:pPr algn="ctr" eaLnBrk="1" hangingPunct="1">
              <a:buFont typeface="Arial" panose="020B0604020202020204" pitchFamily="34" charset="0"/>
              <a:buNone/>
              <a:defRPr/>
            </a:pPr>
            <a:r>
              <a:rPr lang="en-US" smtClean="0"/>
              <a:t>LABOR MOVEMENT IN THE UNITED STATES TAKES PLACE!!!</a:t>
            </a:r>
          </a:p>
        </p:txBody>
      </p:sp>
      <p:pic>
        <p:nvPicPr>
          <p:cNvPr id="77828" name="Picture 4"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1" y="3276601"/>
            <a:ext cx="43148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01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strips(downRight)">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pPr eaLnBrk="1" hangingPunct="1">
              <a:defRPr/>
            </a:pPr>
            <a:endParaRPr lang="en-US" smtClean="0"/>
          </a:p>
        </p:txBody>
      </p:sp>
      <p:sp>
        <p:nvSpPr>
          <p:cNvPr id="101379" name="Rectangle 3"/>
          <p:cNvSpPr>
            <a:spLocks noGrp="1" noRot="1" noChangeArrowheads="1"/>
          </p:cNvSpPr>
          <p:nvPr>
            <p:ph type="body" idx="1"/>
          </p:nvPr>
        </p:nvSpPr>
        <p:spPr>
          <a:xfrm>
            <a:off x="1825626" y="1600201"/>
            <a:ext cx="2822575" cy="4498975"/>
          </a:xfrm>
        </p:spPr>
        <p:txBody>
          <a:bodyPr/>
          <a:lstStyle/>
          <a:p>
            <a:pPr eaLnBrk="1" hangingPunct="1">
              <a:defRPr/>
            </a:pPr>
            <a:r>
              <a:rPr lang="en-US" smtClean="0"/>
              <a:t>Knights of Labor</a:t>
            </a:r>
          </a:p>
        </p:txBody>
      </p:sp>
      <p:pic>
        <p:nvPicPr>
          <p:cNvPr id="32772" name="Picture 5" descr="kol_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914401"/>
            <a:ext cx="5705475"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623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bo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3660">
            <a:off x="5943600" y="1066800"/>
            <a:ext cx="1301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2971800" y="152401"/>
            <a:ext cx="7543800" cy="823913"/>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8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Management vs. Labor</a:t>
            </a:r>
          </a:p>
        </p:txBody>
      </p:sp>
      <p:sp>
        <p:nvSpPr>
          <p:cNvPr id="55300" name="Oval 4"/>
          <p:cNvSpPr>
            <a:spLocks noChangeArrowheads="1"/>
          </p:cNvSpPr>
          <p:nvPr/>
        </p:nvSpPr>
        <p:spPr bwMode="auto">
          <a:xfrm>
            <a:off x="3505200" y="1143000"/>
            <a:ext cx="1981200" cy="1600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outerShdw blurRad="38100" dist="38100" dir="2700000" algn="tl">
                    <a:srgbClr val="808080"/>
                  </a:outerShdw>
                </a:effectLst>
                <a:uLnTx/>
                <a:uFillTx/>
                <a:latin typeface="Arial" charset="0"/>
                <a:ea typeface="+mn-ea"/>
                <a:cs typeface="+mn-cs"/>
              </a:rPr>
              <a:t>“Tools” of </a:t>
            </a:r>
            <a:br>
              <a:rPr kumimoji="0" lang="en-US" sz="2200" b="0" i="0" u="none" strike="noStrike" kern="1200" cap="none" spc="0" normalizeH="0" baseline="0" noProof="0" dirty="0">
                <a:ln>
                  <a:noFill/>
                </a:ln>
                <a:solidFill>
                  <a:prstClr val="white"/>
                </a:solidFill>
                <a:effectLst>
                  <a:outerShdw blurRad="38100" dist="38100" dir="2700000" algn="tl">
                    <a:srgbClr val="808080"/>
                  </a:outerShdw>
                </a:effectLst>
                <a:uLnTx/>
                <a:uFillTx/>
                <a:latin typeface="Arial" charset="0"/>
                <a:ea typeface="+mn-ea"/>
                <a:cs typeface="+mn-cs"/>
              </a:rPr>
            </a:br>
            <a:r>
              <a:rPr kumimoji="0" lang="en-US" sz="2200" b="0" i="0" u="none" strike="noStrike" kern="1200" cap="none" spc="0" normalizeH="0" baseline="0" noProof="0" dirty="0">
                <a:ln>
                  <a:noFill/>
                </a:ln>
                <a:solidFill>
                  <a:prstClr val="white"/>
                </a:solidFill>
                <a:effectLst>
                  <a:outerShdw blurRad="38100" dist="38100" dir="2700000" algn="tl">
                    <a:srgbClr val="808080"/>
                  </a:outerShdw>
                </a:effectLst>
                <a:uLnTx/>
                <a:uFillTx/>
                <a:latin typeface="Arial" charset="0"/>
                <a:ea typeface="+mn-ea"/>
                <a:cs typeface="+mn-cs"/>
              </a:rPr>
              <a:t>Management</a:t>
            </a:r>
          </a:p>
        </p:txBody>
      </p:sp>
      <p:sp>
        <p:nvSpPr>
          <p:cNvPr id="55301" name="Oval 5"/>
          <p:cNvSpPr>
            <a:spLocks noChangeArrowheads="1"/>
          </p:cNvSpPr>
          <p:nvPr/>
        </p:nvSpPr>
        <p:spPr bwMode="auto">
          <a:xfrm>
            <a:off x="7924800" y="1143000"/>
            <a:ext cx="1981200" cy="1600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ea typeface="+mn-ea"/>
                <a:cs typeface="+mn-cs"/>
              </a:rPr>
              <a:t>“Tools” of </a:t>
            </a:r>
            <a:br>
              <a:rPr kumimoji="0" lang="en-US" sz="2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ea typeface="+mn-ea"/>
                <a:cs typeface="+mn-cs"/>
              </a:rPr>
            </a:br>
            <a:r>
              <a:rPr kumimoji="0" lang="en-US" sz="22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charset="0"/>
                <a:ea typeface="+mn-ea"/>
                <a:cs typeface="+mn-cs"/>
              </a:rPr>
              <a:t>Labor</a:t>
            </a:r>
          </a:p>
        </p:txBody>
      </p:sp>
      <p:sp>
        <p:nvSpPr>
          <p:cNvPr id="55302" name="Line 6"/>
          <p:cNvSpPr>
            <a:spLocks noChangeShapeType="1"/>
          </p:cNvSpPr>
          <p:nvPr/>
        </p:nvSpPr>
        <p:spPr bwMode="auto">
          <a:xfrm>
            <a:off x="5486400" y="1905000"/>
            <a:ext cx="6096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03" name="Line 7"/>
          <p:cNvSpPr>
            <a:spLocks noChangeShapeType="1"/>
          </p:cNvSpPr>
          <p:nvPr/>
        </p:nvSpPr>
        <p:spPr bwMode="auto">
          <a:xfrm flipH="1">
            <a:off x="7315200" y="1905000"/>
            <a:ext cx="6096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04" name="Text Box 8"/>
          <p:cNvSpPr txBox="1">
            <a:spLocks noChangeArrowheads="1"/>
          </p:cNvSpPr>
          <p:nvPr/>
        </p:nvSpPr>
        <p:spPr bwMode="auto">
          <a:xfrm>
            <a:off x="3429000" y="2895601"/>
            <a:ext cx="32004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eaLnBrk="0" hangingPunct="0">
              <a:defRPr sz="2400">
                <a:solidFill>
                  <a:schemeClr val="tx1"/>
                </a:solidFill>
                <a:latin typeface="Times New Roman" pitchFamily="18" charset="0"/>
              </a:defRPr>
            </a:lvl1pPr>
            <a:lvl2pPr marL="512763"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398463" marR="0" lvl="0" indent="-398463" algn="l" defTabSz="914400" rtl="0" eaLnBrk="1" fontAlgn="auto" latinLnBrk="0" hangingPunct="1">
              <a:lnSpc>
                <a:spcPct val="100000"/>
              </a:lnSpc>
              <a:spcBef>
                <a:spcPct val="50000"/>
              </a:spcBef>
              <a:spcAft>
                <a:spcPts val="0"/>
              </a:spcAft>
              <a:buClr>
                <a:srgbClr val="FF0000"/>
              </a:buClr>
              <a:buSzTx/>
              <a:buFont typeface="Wingdings" pitchFamily="2" charset="2"/>
              <a:buChar char="M"/>
              <a:tabLst/>
              <a:defRPr/>
            </a:pPr>
            <a:r>
              <a:rPr kumimoji="0" lang="en-US" sz="20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Comic Sans MS" pitchFamily="66" charset="0"/>
                <a:ea typeface="+mn-ea"/>
                <a:cs typeface="+mn-cs"/>
              </a:rPr>
              <a:t>“scabs”</a:t>
            </a:r>
          </a:p>
          <a:p>
            <a:pPr marL="398463" marR="0" lvl="0" indent="-398463" algn="l" defTabSz="914400" rtl="0" eaLnBrk="1" fontAlgn="auto" latinLnBrk="0" hangingPunct="1">
              <a:lnSpc>
                <a:spcPct val="100000"/>
              </a:lnSpc>
              <a:spcBef>
                <a:spcPct val="50000"/>
              </a:spcBef>
              <a:spcAft>
                <a:spcPts val="0"/>
              </a:spcAft>
              <a:buClr>
                <a:srgbClr val="FF0000"/>
              </a:buClr>
              <a:buSzTx/>
              <a:buFont typeface="Wingdings" pitchFamily="2" charset="2"/>
              <a:buChar char="M"/>
              <a:tabLst/>
              <a:defRPr/>
            </a:pPr>
            <a:r>
              <a:rPr kumimoji="0" lang="en-US" sz="2000" b="0" i="0" u="none" strike="noStrike" kern="1200" cap="none" spc="0" normalizeH="0" baseline="0" noProof="0" dirty="0" err="1">
                <a:ln>
                  <a:noFill/>
                </a:ln>
                <a:solidFill>
                  <a:prstClr val="black"/>
                </a:solidFill>
                <a:effectLst>
                  <a:outerShdw blurRad="38100" dist="38100" dir="2700000" algn="tl">
                    <a:srgbClr val="FFFFFF"/>
                  </a:outerShdw>
                </a:effectLst>
                <a:uLnTx/>
                <a:uFillTx/>
                <a:latin typeface="Comic Sans MS" pitchFamily="66" charset="0"/>
                <a:ea typeface="+mn-ea"/>
                <a:cs typeface="+mn-cs"/>
              </a:rPr>
              <a:t>Pinkertons</a:t>
            </a:r>
            <a:endParaRPr kumimoji="0" lang="en-US" sz="20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Comic Sans MS" pitchFamily="66" charset="0"/>
              <a:ea typeface="+mn-ea"/>
              <a:cs typeface="+mn-cs"/>
            </a:endParaRPr>
          </a:p>
          <a:p>
            <a:pPr marL="398463" marR="0" lvl="0" indent="-398463" algn="l" defTabSz="914400" rtl="0" eaLnBrk="1" fontAlgn="auto" latinLnBrk="0" hangingPunct="1">
              <a:lnSpc>
                <a:spcPct val="100000"/>
              </a:lnSpc>
              <a:spcBef>
                <a:spcPct val="50000"/>
              </a:spcBef>
              <a:spcAft>
                <a:spcPts val="0"/>
              </a:spcAft>
              <a:buClr>
                <a:srgbClr val="FF0000"/>
              </a:buClr>
              <a:buSzTx/>
              <a:buFont typeface="Wingdings" pitchFamily="2" charset="2"/>
              <a:buChar char="M"/>
              <a:tabLst/>
              <a:defRPr/>
            </a:pPr>
            <a:r>
              <a:rPr kumimoji="0" lang="en-US" sz="20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Comic Sans MS" pitchFamily="66" charset="0"/>
                <a:ea typeface="+mn-ea"/>
                <a:cs typeface="+mn-cs"/>
              </a:rPr>
              <a:t>lockout</a:t>
            </a:r>
          </a:p>
          <a:p>
            <a:pPr marL="398463" marR="0" lvl="0" indent="-398463" algn="l" defTabSz="914400" rtl="0" eaLnBrk="1" fontAlgn="auto" latinLnBrk="0" hangingPunct="1">
              <a:lnSpc>
                <a:spcPct val="100000"/>
              </a:lnSpc>
              <a:spcBef>
                <a:spcPct val="50000"/>
              </a:spcBef>
              <a:spcAft>
                <a:spcPts val="0"/>
              </a:spcAft>
              <a:buClr>
                <a:srgbClr val="FF0000"/>
              </a:buClr>
              <a:buSzTx/>
              <a:buFont typeface="Wingdings" pitchFamily="2" charset="2"/>
              <a:buChar char="M"/>
              <a:tabLst/>
              <a:defRPr/>
            </a:pPr>
            <a:r>
              <a:rPr kumimoji="0" lang="en-US" sz="20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Comic Sans MS" pitchFamily="66" charset="0"/>
                <a:ea typeface="+mn-ea"/>
                <a:cs typeface="+mn-cs"/>
              </a:rPr>
              <a:t>blacklisting</a:t>
            </a:r>
          </a:p>
          <a:p>
            <a:pPr marL="398463" marR="0" lvl="0" indent="-398463" algn="l" defTabSz="914400" rtl="0" eaLnBrk="1" fontAlgn="auto" latinLnBrk="0" hangingPunct="1">
              <a:lnSpc>
                <a:spcPct val="100000"/>
              </a:lnSpc>
              <a:spcBef>
                <a:spcPct val="50000"/>
              </a:spcBef>
              <a:spcAft>
                <a:spcPts val="0"/>
              </a:spcAft>
              <a:buClr>
                <a:srgbClr val="FF0000"/>
              </a:buClr>
              <a:buSzTx/>
              <a:buFont typeface="Wingdings" pitchFamily="2" charset="2"/>
              <a:buChar char="M"/>
              <a:tabLst/>
              <a:defRPr/>
            </a:pPr>
            <a:r>
              <a:rPr kumimoji="0" lang="en-US" sz="20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Comic Sans MS" pitchFamily="66" charset="0"/>
                <a:ea typeface="+mn-ea"/>
                <a:cs typeface="+mn-cs"/>
              </a:rPr>
              <a:t>yellow-dog contracts</a:t>
            </a:r>
          </a:p>
          <a:p>
            <a:pPr marL="398463" marR="0" lvl="0" indent="-398463" algn="l" defTabSz="914400" rtl="0" eaLnBrk="1" fontAlgn="auto" latinLnBrk="0" hangingPunct="1">
              <a:lnSpc>
                <a:spcPct val="100000"/>
              </a:lnSpc>
              <a:spcBef>
                <a:spcPct val="50000"/>
              </a:spcBef>
              <a:spcAft>
                <a:spcPts val="0"/>
              </a:spcAft>
              <a:buClr>
                <a:srgbClr val="FF0000"/>
              </a:buClr>
              <a:buSzTx/>
              <a:buFont typeface="Wingdings" pitchFamily="2" charset="2"/>
              <a:buNone/>
              <a:tabLst/>
              <a:defRPr/>
            </a:pPr>
            <a:endParaRPr kumimoji="0" lang="en-US" sz="20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Comic Sans MS" pitchFamily="66" charset="0"/>
              <a:ea typeface="+mn-ea"/>
              <a:cs typeface="+mn-cs"/>
            </a:endParaRPr>
          </a:p>
        </p:txBody>
      </p:sp>
      <p:sp>
        <p:nvSpPr>
          <p:cNvPr id="55305" name="Text Box 9"/>
          <p:cNvSpPr txBox="1">
            <a:spLocks noChangeArrowheads="1"/>
          </p:cNvSpPr>
          <p:nvPr/>
        </p:nvSpPr>
        <p:spPr bwMode="auto">
          <a:xfrm>
            <a:off x="7772400" y="2895601"/>
            <a:ext cx="27432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eaLnBrk="0" hangingPunct="0">
              <a:defRPr sz="2400">
                <a:solidFill>
                  <a:schemeClr val="tx1"/>
                </a:solidFill>
                <a:latin typeface="Times New Roman" pitchFamily="18" charset="0"/>
              </a:defRPr>
            </a:lvl1pPr>
            <a:lvl2pPr marL="512763"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398463" marR="0" lvl="0" indent="-398463" algn="l" defTabSz="914400" rtl="0" eaLnBrk="1" fontAlgn="auto" latinLnBrk="0" hangingPunct="1">
              <a:lnSpc>
                <a:spcPct val="100000"/>
              </a:lnSpc>
              <a:spcBef>
                <a:spcPct val="50000"/>
              </a:spcBef>
              <a:spcAft>
                <a:spcPts val="0"/>
              </a:spcAft>
              <a:buClr>
                <a:srgbClr val="FF0000"/>
              </a:buClr>
              <a:buSzTx/>
              <a:buFont typeface="Wingdings" pitchFamily="2" charset="2"/>
              <a:buChar char="M"/>
              <a:tabLst/>
              <a:defRPr/>
            </a:pPr>
            <a:r>
              <a:rPr kumimoji="0" lang="en-US" sz="20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t>Collective Bargaining</a:t>
            </a:r>
          </a:p>
          <a:p>
            <a:pPr marL="398463" marR="0" lvl="0" indent="-398463" algn="l" defTabSz="914400" rtl="0" eaLnBrk="1" fontAlgn="auto" latinLnBrk="0" hangingPunct="1">
              <a:lnSpc>
                <a:spcPct val="100000"/>
              </a:lnSpc>
              <a:spcBef>
                <a:spcPct val="50000"/>
              </a:spcBef>
              <a:spcAft>
                <a:spcPts val="0"/>
              </a:spcAft>
              <a:buClr>
                <a:srgbClr val="FF0000"/>
              </a:buClr>
              <a:buSzTx/>
              <a:buFont typeface="Wingdings" pitchFamily="2" charset="2"/>
              <a:buChar char="M"/>
              <a:tabLst/>
              <a:defRPr/>
            </a:pPr>
            <a:r>
              <a:rPr kumimoji="0" lang="en-US" sz="20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t>informational </a:t>
            </a:r>
            <a:br>
              <a:rPr kumimoji="0" lang="en-US" sz="20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br>
            <a:r>
              <a:rPr kumimoji="0" lang="en-US" sz="20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t>picketing</a:t>
            </a:r>
          </a:p>
          <a:p>
            <a:pPr marL="398463" marR="0" lvl="0" indent="-398463" algn="l" defTabSz="914400" rtl="0" eaLnBrk="1" fontAlgn="auto" latinLnBrk="0" hangingPunct="1">
              <a:lnSpc>
                <a:spcPct val="100000"/>
              </a:lnSpc>
              <a:spcBef>
                <a:spcPct val="50000"/>
              </a:spcBef>
              <a:spcAft>
                <a:spcPts val="0"/>
              </a:spcAft>
              <a:buClr>
                <a:srgbClr val="FF0000"/>
              </a:buClr>
              <a:buSzTx/>
              <a:buFont typeface="Wingdings" pitchFamily="2" charset="2"/>
              <a:buChar char="M"/>
              <a:tabLst/>
              <a:defRPr/>
            </a:pPr>
            <a:r>
              <a:rPr kumimoji="0" lang="en-US" sz="20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t>organized </a:t>
            </a:r>
            <a:br>
              <a:rPr kumimoji="0" lang="en-US" sz="20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br>
            <a:r>
              <a:rPr kumimoji="0" lang="en-US" sz="20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t>strikes</a:t>
            </a:r>
          </a:p>
          <a:p>
            <a:pPr marL="398463" marR="0" lvl="0" indent="-398463" algn="l" defTabSz="914400" rtl="0" eaLnBrk="1" fontAlgn="auto" latinLnBrk="0" hangingPunct="1">
              <a:lnSpc>
                <a:spcPct val="100000"/>
              </a:lnSpc>
              <a:spcBef>
                <a:spcPct val="50000"/>
              </a:spcBef>
              <a:spcAft>
                <a:spcPts val="0"/>
              </a:spcAft>
              <a:buClr>
                <a:srgbClr val="FF0000"/>
              </a:buClr>
              <a:buSzTx/>
              <a:buFont typeface="Wingdings" pitchFamily="2" charset="2"/>
              <a:buNone/>
              <a:tabLst/>
              <a:defRPr/>
            </a:pPr>
            <a:endParaRPr kumimoji="0" lang="en-US" sz="20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314880" y="3324240"/>
              <a:ext cx="2057760" cy="466920"/>
            </p14:xfrm>
          </p:contentPart>
        </mc:Choice>
        <mc:Fallback xmlns="">
          <p:pic>
            <p:nvPicPr>
              <p:cNvPr id="2" name="Ink 1"/>
              <p:cNvPicPr/>
              <p:nvPr/>
            </p:nvPicPr>
            <p:blipFill>
              <a:blip r:embed="rId5"/>
              <a:stretch>
                <a:fillRect/>
              </a:stretch>
            </p:blipFill>
            <p:spPr>
              <a:xfrm>
                <a:off x="3305520" y="3314880"/>
                <a:ext cx="2076480" cy="485640"/>
              </a:xfrm>
              <a:prstGeom prst="rect">
                <a:avLst/>
              </a:prstGeom>
            </p:spPr>
          </p:pic>
        </mc:Fallback>
      </mc:AlternateContent>
    </p:spTree>
    <p:extLst>
      <p:ext uri="{BB962C8B-B14F-4D97-AF65-F5344CB8AC3E}">
        <p14:creationId xmlns:p14="http://schemas.microsoft.com/office/powerpoint/2010/main" val="3805698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1000" fill="hold"/>
                                        <p:tgtEl>
                                          <p:spTgt spid="55300"/>
                                        </p:tgtEl>
                                        <p:attrNameLst>
                                          <p:attrName>ppt_x</p:attrName>
                                        </p:attrNameLst>
                                      </p:cBhvr>
                                      <p:tavLst>
                                        <p:tav tm="0">
                                          <p:val>
                                            <p:strVal val="0-#ppt_w/2"/>
                                          </p:val>
                                        </p:tav>
                                        <p:tav tm="100000">
                                          <p:val>
                                            <p:strVal val="#ppt_x"/>
                                          </p:val>
                                        </p:tav>
                                      </p:tavLst>
                                    </p:anim>
                                    <p:anim calcmode="lin" valueType="num">
                                      <p:cBhvr additive="base">
                                        <p:cTn id="8" dur="1000" fill="hold"/>
                                        <p:tgtEl>
                                          <p:spTgt spid="55300"/>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55302"/>
                                        </p:tgtEl>
                                        <p:attrNameLst>
                                          <p:attrName>style.visibility</p:attrName>
                                        </p:attrNameLst>
                                      </p:cBhvr>
                                      <p:to>
                                        <p:strVal val="visible"/>
                                      </p:to>
                                    </p:set>
                                    <p:anim calcmode="lin" valueType="num">
                                      <p:cBhvr additive="base">
                                        <p:cTn id="11" dur="1000" fill="hold"/>
                                        <p:tgtEl>
                                          <p:spTgt spid="55302"/>
                                        </p:tgtEl>
                                        <p:attrNameLst>
                                          <p:attrName>ppt_x</p:attrName>
                                        </p:attrNameLst>
                                      </p:cBhvr>
                                      <p:tavLst>
                                        <p:tav tm="0">
                                          <p:val>
                                            <p:strVal val="0-#ppt_w/2"/>
                                          </p:val>
                                        </p:tav>
                                        <p:tav tm="100000">
                                          <p:val>
                                            <p:strVal val="#ppt_x"/>
                                          </p:val>
                                        </p:tav>
                                      </p:tavLst>
                                    </p:anim>
                                    <p:anim calcmode="lin" valueType="num">
                                      <p:cBhvr additive="base">
                                        <p:cTn id="12" dur="1000" fill="hold"/>
                                        <p:tgtEl>
                                          <p:spTgt spid="5530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5304"/>
                                        </p:tgtEl>
                                        <p:attrNameLst>
                                          <p:attrName>style.visibility</p:attrName>
                                        </p:attrNameLst>
                                      </p:cBhvr>
                                      <p:to>
                                        <p:strVal val="visible"/>
                                      </p:to>
                                    </p:set>
                                    <p:animEffect transition="in" filter="wipe(up)">
                                      <p:cBhvr>
                                        <p:cTn id="16" dur="5000"/>
                                        <p:tgtEl>
                                          <p:spTgt spid="553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55298"/>
                                        </p:tgtEl>
                                        <p:attrNameLst>
                                          <p:attrName>style.visibility</p:attrName>
                                        </p:attrNameLst>
                                      </p:cBhvr>
                                      <p:to>
                                        <p:strVal val="visible"/>
                                      </p:to>
                                    </p:set>
                                    <p:animEffect transition="in" filter="fade">
                                      <p:cBhvr>
                                        <p:cTn id="21" dur="192" decel="100000"/>
                                        <p:tgtEl>
                                          <p:spTgt spid="55298"/>
                                        </p:tgtEl>
                                      </p:cBhvr>
                                    </p:animEffect>
                                    <p:animScale>
                                      <p:cBhvr>
                                        <p:cTn id="22" dur="192" decel="100000"/>
                                        <p:tgtEl>
                                          <p:spTgt spid="55298"/>
                                        </p:tgtEl>
                                      </p:cBhvr>
                                      <p:from x="10000" y="10000"/>
                                      <p:to x="200000" y="450000"/>
                                    </p:animScale>
                                    <p:animScale>
                                      <p:cBhvr>
                                        <p:cTn id="23" dur="308" accel="100000" fill="hold">
                                          <p:stCondLst>
                                            <p:cond delay="192"/>
                                          </p:stCondLst>
                                        </p:cTn>
                                        <p:tgtEl>
                                          <p:spTgt spid="55298"/>
                                        </p:tgtEl>
                                      </p:cBhvr>
                                      <p:from x="200000" y="450000"/>
                                      <p:to x="100000" y="100000"/>
                                    </p:animScale>
                                    <p:set>
                                      <p:cBhvr>
                                        <p:cTn id="24" dur="192" fill="hold"/>
                                        <p:tgtEl>
                                          <p:spTgt spid="55298"/>
                                        </p:tgtEl>
                                        <p:attrNameLst>
                                          <p:attrName>ppt_x</p:attrName>
                                        </p:attrNameLst>
                                      </p:cBhvr>
                                      <p:to>
                                        <p:strVal val="(0.5)"/>
                                      </p:to>
                                    </p:set>
                                    <p:anim from="(0.5)" to="(#ppt_x)" calcmode="lin" valueType="num">
                                      <p:cBhvr>
                                        <p:cTn id="25" dur="308" accel="100000" fill="hold">
                                          <p:stCondLst>
                                            <p:cond delay="192"/>
                                          </p:stCondLst>
                                        </p:cTn>
                                        <p:tgtEl>
                                          <p:spTgt spid="55298"/>
                                        </p:tgtEl>
                                        <p:attrNameLst>
                                          <p:attrName>ppt_x</p:attrName>
                                        </p:attrNameLst>
                                      </p:cBhvr>
                                    </p:anim>
                                    <p:set>
                                      <p:cBhvr>
                                        <p:cTn id="26" dur="192" fill="hold"/>
                                        <p:tgtEl>
                                          <p:spTgt spid="55298"/>
                                        </p:tgtEl>
                                        <p:attrNameLst>
                                          <p:attrName>ppt_y</p:attrName>
                                        </p:attrNameLst>
                                      </p:cBhvr>
                                      <p:to>
                                        <p:strVal val="(#ppt_y+0.4)"/>
                                      </p:to>
                                    </p:set>
                                    <p:anim from="(#ppt_y+0.4)" to="(#ppt_y)" calcmode="lin" valueType="num">
                                      <p:cBhvr>
                                        <p:cTn id="27" dur="308" accel="100000" fill="hold">
                                          <p:stCondLst>
                                            <p:cond delay="192"/>
                                          </p:stCondLst>
                                        </p:cTn>
                                        <p:tgtEl>
                                          <p:spTgt spid="55298"/>
                                        </p:tgtEl>
                                        <p:attrNameLst>
                                          <p:attrName>ppt_y</p:attrName>
                                        </p:attrNameLst>
                                      </p:cBhvr>
                                    </p:anim>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2" fill="hold" grpId="0" nodeType="clickEffect">
                                  <p:stCondLst>
                                    <p:cond delay="0"/>
                                  </p:stCondLst>
                                  <p:childTnLst>
                                    <p:set>
                                      <p:cBhvr>
                                        <p:cTn id="31" dur="1" fill="hold">
                                          <p:stCondLst>
                                            <p:cond delay="0"/>
                                          </p:stCondLst>
                                        </p:cTn>
                                        <p:tgtEl>
                                          <p:spTgt spid="55301"/>
                                        </p:tgtEl>
                                        <p:attrNameLst>
                                          <p:attrName>style.visibility</p:attrName>
                                        </p:attrNameLst>
                                      </p:cBhvr>
                                      <p:to>
                                        <p:strVal val="visible"/>
                                      </p:to>
                                    </p:set>
                                    <p:anim calcmode="lin" valueType="num">
                                      <p:cBhvr additive="base">
                                        <p:cTn id="32" dur="1000" fill="hold"/>
                                        <p:tgtEl>
                                          <p:spTgt spid="55301"/>
                                        </p:tgtEl>
                                        <p:attrNameLst>
                                          <p:attrName>ppt_x</p:attrName>
                                        </p:attrNameLst>
                                      </p:cBhvr>
                                      <p:tavLst>
                                        <p:tav tm="0">
                                          <p:val>
                                            <p:strVal val="1+#ppt_w/2"/>
                                          </p:val>
                                        </p:tav>
                                        <p:tav tm="100000">
                                          <p:val>
                                            <p:strVal val="#ppt_x"/>
                                          </p:val>
                                        </p:tav>
                                      </p:tavLst>
                                    </p:anim>
                                    <p:anim calcmode="lin" valueType="num">
                                      <p:cBhvr additive="base">
                                        <p:cTn id="33" dur="1000" fill="hold"/>
                                        <p:tgtEl>
                                          <p:spTgt spid="55301"/>
                                        </p:tgtEl>
                                        <p:attrNameLst>
                                          <p:attrName>ppt_y</p:attrName>
                                        </p:attrNameLst>
                                      </p:cBhvr>
                                      <p:tavLst>
                                        <p:tav tm="0">
                                          <p:val>
                                            <p:strVal val="#ppt_y"/>
                                          </p:val>
                                        </p:tav>
                                        <p:tav tm="100000">
                                          <p:val>
                                            <p:strVal val="#ppt_y"/>
                                          </p:val>
                                        </p:tav>
                                      </p:tavLst>
                                    </p:anim>
                                  </p:childTnLst>
                                </p:cTn>
                              </p:par>
                              <p:par>
                                <p:cTn id="34" presetID="7" presetClass="entr" presetSubtype="2" fill="hold" grpId="0" nodeType="withEffect">
                                  <p:stCondLst>
                                    <p:cond delay="0"/>
                                  </p:stCondLst>
                                  <p:childTnLst>
                                    <p:set>
                                      <p:cBhvr>
                                        <p:cTn id="35" dur="1" fill="hold">
                                          <p:stCondLst>
                                            <p:cond delay="0"/>
                                          </p:stCondLst>
                                        </p:cTn>
                                        <p:tgtEl>
                                          <p:spTgt spid="55303"/>
                                        </p:tgtEl>
                                        <p:attrNameLst>
                                          <p:attrName>style.visibility</p:attrName>
                                        </p:attrNameLst>
                                      </p:cBhvr>
                                      <p:to>
                                        <p:strVal val="visible"/>
                                      </p:to>
                                    </p:set>
                                    <p:anim calcmode="lin" valueType="num">
                                      <p:cBhvr additive="base">
                                        <p:cTn id="36" dur="1000" fill="hold"/>
                                        <p:tgtEl>
                                          <p:spTgt spid="55303"/>
                                        </p:tgtEl>
                                        <p:attrNameLst>
                                          <p:attrName>ppt_x</p:attrName>
                                        </p:attrNameLst>
                                      </p:cBhvr>
                                      <p:tavLst>
                                        <p:tav tm="0">
                                          <p:val>
                                            <p:strVal val="1+#ppt_w/2"/>
                                          </p:val>
                                        </p:tav>
                                        <p:tav tm="100000">
                                          <p:val>
                                            <p:strVal val="#ppt_x"/>
                                          </p:val>
                                        </p:tav>
                                      </p:tavLst>
                                    </p:anim>
                                    <p:anim calcmode="lin" valueType="num">
                                      <p:cBhvr additive="base">
                                        <p:cTn id="37" dur="1000" fill="hold"/>
                                        <p:tgtEl>
                                          <p:spTgt spid="55303"/>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55305"/>
                                        </p:tgtEl>
                                        <p:attrNameLst>
                                          <p:attrName>style.visibility</p:attrName>
                                        </p:attrNameLst>
                                      </p:cBhvr>
                                      <p:to>
                                        <p:strVal val="visible"/>
                                      </p:to>
                                    </p:set>
                                    <p:animEffect transition="in" filter="wipe(up)">
                                      <p:cBhvr>
                                        <p:cTn id="41" dur="5000"/>
                                        <p:tgtEl>
                                          <p:spTgt spid="5530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1" grpId="0" animBg="1"/>
      <p:bldP spid="55302" grpId="0" animBg="1"/>
      <p:bldP spid="55303" grpId="0" animBg="1"/>
      <p:bldP spid="55304" grpId="0"/>
      <p:bldP spid="5530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971800" y="152401"/>
            <a:ext cx="7543800" cy="823913"/>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8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Knights of Labor</a:t>
            </a:r>
          </a:p>
        </p:txBody>
      </p:sp>
      <p:pic>
        <p:nvPicPr>
          <p:cNvPr id="9219" name="Picture 3" descr="Knights of Labo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5191" t="1357" r="3101" b="6441"/>
          <a:stretch>
            <a:fillRect/>
          </a:stretch>
        </p:blipFill>
        <p:spPr bwMode="auto">
          <a:xfrm>
            <a:off x="6273800" y="1066800"/>
            <a:ext cx="3860800" cy="4953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descr="Terence V Powderle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2534" r="3696" b="8603"/>
          <a:stretch>
            <a:fillRect/>
          </a:stretch>
        </p:blipFill>
        <p:spPr bwMode="auto">
          <a:xfrm>
            <a:off x="3352801" y="1371600"/>
            <a:ext cx="2506663" cy="3657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9397" name="Text Box 5"/>
          <p:cNvSpPr txBox="1">
            <a:spLocks noChangeArrowheads="1"/>
          </p:cNvSpPr>
          <p:nvPr/>
        </p:nvSpPr>
        <p:spPr bwMode="auto">
          <a:xfrm>
            <a:off x="2971800" y="5105400"/>
            <a:ext cx="3200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2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t>Terence V. Powderly</a:t>
            </a:r>
          </a:p>
        </p:txBody>
      </p:sp>
      <p:sp>
        <p:nvSpPr>
          <p:cNvPr id="59398" name="Text Box 6"/>
          <p:cNvSpPr txBox="1">
            <a:spLocks noChangeArrowheads="1"/>
          </p:cNvSpPr>
          <p:nvPr/>
        </p:nvSpPr>
        <p:spPr bwMode="auto">
          <a:xfrm>
            <a:off x="2971800" y="6186488"/>
            <a:ext cx="762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1" u="none" strike="noStrike" kern="1200" cap="none" spc="0" normalizeH="0" baseline="0" noProof="0">
                <a:ln>
                  <a:noFill/>
                </a:ln>
                <a:solidFill>
                  <a:srgbClr val="3333CC"/>
                </a:solidFill>
                <a:effectLst>
                  <a:outerShdw blurRad="38100" dist="38100" dir="2700000" algn="tl">
                    <a:srgbClr val="000000"/>
                  </a:outerShdw>
                </a:effectLst>
                <a:uLnTx/>
                <a:uFillTx/>
                <a:latin typeface="Comic Sans MS" pitchFamily="66" charset="0"/>
                <a:ea typeface="+mn-ea"/>
                <a:cs typeface="+mn-cs"/>
              </a:rPr>
              <a:t>An injury to one is the concern of all!</a:t>
            </a:r>
          </a:p>
        </p:txBody>
      </p:sp>
    </p:spTree>
    <p:extLst>
      <p:ext uri="{BB962C8B-B14F-4D97-AF65-F5344CB8AC3E}">
        <p14:creationId xmlns:p14="http://schemas.microsoft.com/office/powerpoint/2010/main" val="1262859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 calcmode="lin" valueType="num">
                                      <p:cBhvr additive="base">
                                        <p:cTn id="7" dur="2000" fill="hold"/>
                                        <p:tgtEl>
                                          <p:spTgt spid="59398"/>
                                        </p:tgtEl>
                                        <p:attrNameLst>
                                          <p:attrName>ppt_x</p:attrName>
                                        </p:attrNameLst>
                                      </p:cBhvr>
                                      <p:tavLst>
                                        <p:tav tm="0">
                                          <p:val>
                                            <p:strVal val="0-#ppt_w/2"/>
                                          </p:val>
                                        </p:tav>
                                        <p:tav tm="100000">
                                          <p:val>
                                            <p:strVal val="#ppt_x"/>
                                          </p:val>
                                        </p:tav>
                                      </p:tavLst>
                                    </p:anim>
                                    <p:anim calcmode="lin" valueType="num">
                                      <p:cBhvr additive="base">
                                        <p:cTn id="8" dur="2000" fill="hold"/>
                                        <p:tgtEl>
                                          <p:spTgt spid="593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4000" y="152400"/>
            <a:ext cx="9144000" cy="793750"/>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6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Goals of the Knights of Labor</a:t>
            </a:r>
          </a:p>
        </p:txBody>
      </p:sp>
      <p:sp>
        <p:nvSpPr>
          <p:cNvPr id="60419" name="Text Box 3"/>
          <p:cNvSpPr txBox="1">
            <a:spLocks noChangeArrowheads="1"/>
          </p:cNvSpPr>
          <p:nvPr/>
        </p:nvSpPr>
        <p:spPr bwMode="auto">
          <a:xfrm>
            <a:off x="3581400" y="1149350"/>
            <a:ext cx="7086600"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1087438" indent="-457200" eaLnBrk="0" hangingPunct="0">
              <a:defRPr sz="2400">
                <a:solidFill>
                  <a:schemeClr val="tx1"/>
                </a:solidFill>
                <a:latin typeface="Times New Roman" pitchFamily="18" charset="0"/>
              </a:defRPr>
            </a:lvl2pPr>
            <a:lvl3pPr marL="1658938" indent="-457200" eaLnBrk="0" hangingPunct="0">
              <a:defRPr sz="2400">
                <a:solidFill>
                  <a:schemeClr val="tx1"/>
                </a:solidFill>
                <a:latin typeface="Times New Roman" pitchFamily="18" charset="0"/>
              </a:defRPr>
            </a:lvl3pPr>
            <a:lvl4pPr marL="2230438" indent="-457200" eaLnBrk="0" hangingPunct="0">
              <a:defRPr sz="2400">
                <a:solidFill>
                  <a:schemeClr val="tx1"/>
                </a:solidFill>
                <a:latin typeface="Times New Roman" pitchFamily="18" charset="0"/>
              </a:defRPr>
            </a:lvl4pPr>
            <a:lvl5pPr marL="2801938" indent="-457200" eaLnBrk="0" hangingPunct="0">
              <a:defRPr sz="2400">
                <a:solidFill>
                  <a:schemeClr val="tx1"/>
                </a:solidFill>
                <a:latin typeface="Times New Roman" pitchFamily="18" charset="0"/>
              </a:defRPr>
            </a:lvl5pPr>
            <a:lvl6pPr marL="3259138" indent="-457200" eaLnBrk="0" fontAlgn="base" hangingPunct="0">
              <a:spcBef>
                <a:spcPct val="0"/>
              </a:spcBef>
              <a:spcAft>
                <a:spcPct val="0"/>
              </a:spcAft>
              <a:defRPr sz="2400">
                <a:solidFill>
                  <a:schemeClr val="tx1"/>
                </a:solidFill>
                <a:latin typeface="Times New Roman" pitchFamily="18" charset="0"/>
              </a:defRPr>
            </a:lvl6pPr>
            <a:lvl7pPr marL="3716338" indent="-457200" eaLnBrk="0" fontAlgn="base" hangingPunct="0">
              <a:spcBef>
                <a:spcPct val="0"/>
              </a:spcBef>
              <a:spcAft>
                <a:spcPct val="0"/>
              </a:spcAft>
              <a:defRPr sz="2400">
                <a:solidFill>
                  <a:schemeClr val="tx1"/>
                </a:solidFill>
                <a:latin typeface="Times New Roman" pitchFamily="18" charset="0"/>
              </a:defRPr>
            </a:lvl7pPr>
            <a:lvl8pPr marL="4173538" indent="-457200" eaLnBrk="0" fontAlgn="base" hangingPunct="0">
              <a:spcBef>
                <a:spcPct val="0"/>
              </a:spcBef>
              <a:spcAft>
                <a:spcPct val="0"/>
              </a:spcAft>
              <a:defRPr sz="2400">
                <a:solidFill>
                  <a:schemeClr val="tx1"/>
                </a:solidFill>
                <a:latin typeface="Times New Roman" pitchFamily="18" charset="0"/>
              </a:defRPr>
            </a:lvl8pPr>
            <a:lvl9pPr marL="4630738" indent="-457200" eaLnBrk="0" fontAlgn="base" hangingPunct="0">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auto" latinLnBrk="0" hangingPunct="1">
              <a:lnSpc>
                <a:spcPct val="100000"/>
              </a:lnSpc>
              <a:spcBef>
                <a:spcPct val="50000"/>
              </a:spcBef>
              <a:spcAft>
                <a:spcPts val="0"/>
              </a:spcAft>
              <a:buClr>
                <a:srgbClr val="0033CC"/>
              </a:buClr>
              <a:buSzTx/>
              <a:buFont typeface="Wingdings" pitchFamily="2" charset="2"/>
              <a:buChar char="Ø"/>
              <a:tabLst/>
              <a:defRPr/>
            </a:pPr>
            <a:r>
              <a:rPr kumimoji="0" lang="en-US" sz="26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Arial Unicode MS" pitchFamily="34" charset="-128"/>
                <a:cs typeface="Arial Unicode MS" pitchFamily="34" charset="-128"/>
              </a:rPr>
              <a:t>Eight-hour workday.</a:t>
            </a:r>
          </a:p>
          <a:p>
            <a:pPr marL="457200" marR="0" lvl="0" indent="-457200" algn="l" defTabSz="914400" rtl="0" eaLnBrk="1" fontAlgn="auto" latinLnBrk="0" hangingPunct="1">
              <a:lnSpc>
                <a:spcPct val="100000"/>
              </a:lnSpc>
              <a:spcBef>
                <a:spcPct val="50000"/>
              </a:spcBef>
              <a:spcAft>
                <a:spcPts val="0"/>
              </a:spcAft>
              <a:buClr>
                <a:srgbClr val="0033CC"/>
              </a:buClr>
              <a:buSzTx/>
              <a:buFont typeface="Wingdings" pitchFamily="2" charset="2"/>
              <a:buChar char="Ø"/>
              <a:tabLst/>
              <a:defRPr/>
            </a:pPr>
            <a:r>
              <a:rPr kumimoji="0" lang="en-US" sz="26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Arial Unicode MS" pitchFamily="34" charset="-128"/>
                <a:cs typeface="Arial Unicode MS" pitchFamily="34" charset="-128"/>
              </a:rPr>
              <a:t>Workers’ cooperatives.</a:t>
            </a:r>
          </a:p>
          <a:p>
            <a:pPr marL="457200" marR="0" lvl="0" indent="-457200" algn="l" defTabSz="914400" rtl="0" eaLnBrk="1" fontAlgn="auto" latinLnBrk="0" hangingPunct="1">
              <a:lnSpc>
                <a:spcPct val="100000"/>
              </a:lnSpc>
              <a:spcBef>
                <a:spcPct val="50000"/>
              </a:spcBef>
              <a:spcAft>
                <a:spcPts val="0"/>
              </a:spcAft>
              <a:buClr>
                <a:srgbClr val="0033CC"/>
              </a:buClr>
              <a:buSzTx/>
              <a:buFont typeface="Wingdings" pitchFamily="2" charset="2"/>
              <a:buChar char="Ø"/>
              <a:tabLst/>
              <a:defRPr/>
            </a:pPr>
            <a:r>
              <a:rPr kumimoji="0" lang="en-US" sz="26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Arial Unicode MS" pitchFamily="34" charset="-128"/>
                <a:cs typeface="Arial Unicode MS" pitchFamily="34" charset="-128"/>
              </a:rPr>
              <a:t>Worker-owned factories.</a:t>
            </a:r>
          </a:p>
          <a:p>
            <a:pPr marL="457200" marR="0" lvl="0" indent="-457200" algn="l" defTabSz="914400" rtl="0" eaLnBrk="1" fontAlgn="auto" latinLnBrk="0" hangingPunct="1">
              <a:lnSpc>
                <a:spcPct val="100000"/>
              </a:lnSpc>
              <a:spcBef>
                <a:spcPct val="50000"/>
              </a:spcBef>
              <a:spcAft>
                <a:spcPts val="0"/>
              </a:spcAft>
              <a:buClr>
                <a:srgbClr val="0033CC"/>
              </a:buClr>
              <a:buSzTx/>
              <a:buFont typeface="Wingdings" pitchFamily="2" charset="2"/>
              <a:buChar char="Ø"/>
              <a:tabLst/>
              <a:defRPr/>
            </a:pPr>
            <a:r>
              <a:rPr kumimoji="0" lang="en-US" sz="26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Arial Unicode MS" pitchFamily="34" charset="-128"/>
                <a:cs typeface="Arial Unicode MS" pitchFamily="34" charset="-128"/>
              </a:rPr>
              <a:t>Abolition of child and prison labor.</a:t>
            </a:r>
          </a:p>
          <a:p>
            <a:pPr marL="457200" marR="0" lvl="0" indent="-457200" algn="l" defTabSz="914400" rtl="0" eaLnBrk="1" fontAlgn="auto" latinLnBrk="0" hangingPunct="1">
              <a:lnSpc>
                <a:spcPct val="100000"/>
              </a:lnSpc>
              <a:spcBef>
                <a:spcPct val="50000"/>
              </a:spcBef>
              <a:spcAft>
                <a:spcPts val="0"/>
              </a:spcAft>
              <a:buClr>
                <a:srgbClr val="0033CC"/>
              </a:buClr>
              <a:buSzTx/>
              <a:buFont typeface="Wingdings" pitchFamily="2" charset="2"/>
              <a:buChar char="Ø"/>
              <a:tabLst/>
              <a:defRPr/>
            </a:pPr>
            <a:r>
              <a:rPr kumimoji="0" lang="en-US" sz="26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Arial Unicode MS" pitchFamily="34" charset="-128"/>
                <a:cs typeface="Arial Unicode MS" pitchFamily="34" charset="-128"/>
              </a:rPr>
              <a:t>Increased circulation of greenbacks.</a:t>
            </a:r>
          </a:p>
          <a:p>
            <a:pPr marL="457200" marR="0" lvl="0" indent="-457200" algn="l" defTabSz="914400" rtl="0" eaLnBrk="1" fontAlgn="auto" latinLnBrk="0" hangingPunct="1">
              <a:lnSpc>
                <a:spcPct val="100000"/>
              </a:lnSpc>
              <a:spcBef>
                <a:spcPct val="50000"/>
              </a:spcBef>
              <a:spcAft>
                <a:spcPts val="0"/>
              </a:spcAft>
              <a:buClr>
                <a:srgbClr val="0033CC"/>
              </a:buClr>
              <a:buSzTx/>
              <a:buFont typeface="Wingdings" pitchFamily="2" charset="2"/>
              <a:buChar char="Ø"/>
              <a:tabLst/>
              <a:defRPr/>
            </a:pPr>
            <a:r>
              <a:rPr kumimoji="0" lang="en-US" sz="26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Arial Unicode MS" pitchFamily="34" charset="-128"/>
                <a:cs typeface="Arial Unicode MS" pitchFamily="34" charset="-128"/>
              </a:rPr>
              <a:t>Equal pay for men and women.</a:t>
            </a:r>
          </a:p>
          <a:p>
            <a:pPr marL="457200" marR="0" lvl="0" indent="-457200" algn="l" defTabSz="914400" rtl="0" eaLnBrk="1" fontAlgn="auto" latinLnBrk="0" hangingPunct="1">
              <a:lnSpc>
                <a:spcPct val="100000"/>
              </a:lnSpc>
              <a:spcBef>
                <a:spcPct val="50000"/>
              </a:spcBef>
              <a:spcAft>
                <a:spcPts val="0"/>
              </a:spcAft>
              <a:buClr>
                <a:srgbClr val="0033CC"/>
              </a:buClr>
              <a:buSzTx/>
              <a:buFont typeface="Wingdings" pitchFamily="2" charset="2"/>
              <a:buChar char="Ø"/>
              <a:tabLst/>
              <a:defRPr/>
            </a:pPr>
            <a:r>
              <a:rPr kumimoji="0" lang="en-US" sz="26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Arial Unicode MS" pitchFamily="34" charset="-128"/>
                <a:cs typeface="Arial Unicode MS" pitchFamily="34" charset="-128"/>
              </a:rPr>
              <a:t>Safety codes in the workplace.</a:t>
            </a:r>
          </a:p>
          <a:p>
            <a:pPr marL="457200" marR="0" lvl="0" indent="-457200" algn="l" defTabSz="914400" rtl="0" eaLnBrk="1" fontAlgn="auto" latinLnBrk="0" hangingPunct="1">
              <a:lnSpc>
                <a:spcPct val="100000"/>
              </a:lnSpc>
              <a:spcBef>
                <a:spcPct val="50000"/>
              </a:spcBef>
              <a:spcAft>
                <a:spcPts val="0"/>
              </a:spcAft>
              <a:buClr>
                <a:srgbClr val="0033CC"/>
              </a:buClr>
              <a:buSzTx/>
              <a:buFont typeface="Wingdings" pitchFamily="2" charset="2"/>
              <a:buChar char="Ø"/>
              <a:tabLst/>
              <a:defRPr/>
            </a:pPr>
            <a:r>
              <a:rPr kumimoji="0" lang="en-US" sz="26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Arial Unicode MS" pitchFamily="34" charset="-128"/>
                <a:cs typeface="Arial Unicode MS" pitchFamily="34" charset="-128"/>
              </a:rPr>
              <a:t>Prohibition of contract foreign labor.</a:t>
            </a:r>
          </a:p>
          <a:p>
            <a:pPr marL="457200" marR="0" lvl="0" indent="-457200" algn="l" defTabSz="914400" rtl="0" eaLnBrk="1" fontAlgn="auto" latinLnBrk="0" hangingPunct="1">
              <a:lnSpc>
                <a:spcPct val="100000"/>
              </a:lnSpc>
              <a:spcBef>
                <a:spcPct val="50000"/>
              </a:spcBef>
              <a:spcAft>
                <a:spcPts val="0"/>
              </a:spcAft>
              <a:buClr>
                <a:srgbClr val="0033CC"/>
              </a:buClr>
              <a:buSzTx/>
              <a:buFont typeface="Wingdings" pitchFamily="2" charset="2"/>
              <a:buChar char="Ø"/>
              <a:tabLst/>
              <a:defRPr/>
            </a:pPr>
            <a:r>
              <a:rPr kumimoji="0" lang="en-US" sz="26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Arial Unicode MS" pitchFamily="34" charset="-128"/>
                <a:cs typeface="Arial Unicode MS" pitchFamily="34" charset="-128"/>
              </a:rPr>
              <a:t>Abolition of the National Bank.</a:t>
            </a:r>
          </a:p>
        </p:txBody>
      </p:sp>
      <p:pic>
        <p:nvPicPr>
          <p:cNvPr id="10244" name="Picture 5" descr="319477e5cf5ee4b7ed1934f55b9d1970_1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914400"/>
            <a:ext cx="19129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kolla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267200"/>
            <a:ext cx="21145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569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04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4267200" y="609600"/>
            <a:ext cx="5867400" cy="685800"/>
          </a:xfrm>
        </p:spPr>
        <p:txBody>
          <a:bodyPr>
            <a:normAutofit fontScale="90000"/>
          </a:bodyPr>
          <a:lstStyle/>
          <a:p>
            <a:pPr eaLnBrk="1" hangingPunct="1">
              <a:defRPr/>
            </a:pPr>
            <a:r>
              <a:rPr lang="en-US" smtClean="0"/>
              <a:t>Strikes and Conflicts</a:t>
            </a:r>
          </a:p>
        </p:txBody>
      </p:sp>
      <p:pic>
        <p:nvPicPr>
          <p:cNvPr id="36867" name="Picture 3" descr="pullma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2425700"/>
            <a:ext cx="3521075" cy="1981200"/>
          </a:xfrm>
          <a:noFill/>
          <a:extLst>
            <a:ext uri="{909E8E84-426E-40DD-AFC4-6F175D3DCCD1}">
              <a14:hiddenFill xmlns:a14="http://schemas.microsoft.com/office/drawing/2010/main">
                <a:solidFill>
                  <a:srgbClr val="FFFFFF"/>
                </a:solidFill>
              </a14:hiddenFill>
            </a:ext>
          </a:extLst>
        </p:spPr>
      </p:pic>
      <p:sp>
        <p:nvSpPr>
          <p:cNvPr id="96260" name="Rectangle 4"/>
          <p:cNvSpPr>
            <a:spLocks noGrp="1" noRot="1" noChangeArrowheads="1"/>
          </p:cNvSpPr>
          <p:nvPr>
            <p:ph type="body" sz="half" idx="3"/>
          </p:nvPr>
        </p:nvSpPr>
        <p:spPr>
          <a:xfrm>
            <a:off x="6172200" y="1295400"/>
            <a:ext cx="4038600" cy="5334000"/>
          </a:xfrm>
        </p:spPr>
        <p:txBody>
          <a:bodyPr/>
          <a:lstStyle/>
          <a:p>
            <a:pPr eaLnBrk="1" hangingPunct="1">
              <a:lnSpc>
                <a:spcPct val="90000"/>
              </a:lnSpc>
              <a:buFont typeface="Arial" panose="020B0604020202020204" pitchFamily="34" charset="0"/>
              <a:buNone/>
              <a:defRPr/>
            </a:pPr>
            <a:r>
              <a:rPr lang="en-US" sz="2000"/>
              <a:t>Great Railroad Strike (1877)</a:t>
            </a:r>
          </a:p>
          <a:p>
            <a:pPr lvl="1" eaLnBrk="1" hangingPunct="1">
              <a:lnSpc>
                <a:spcPct val="90000"/>
              </a:lnSpc>
              <a:defRPr/>
            </a:pPr>
            <a:r>
              <a:rPr lang="en-US" sz="2000"/>
              <a:t>Effective, but violent –</a:t>
            </a:r>
          </a:p>
          <a:p>
            <a:pPr lvl="1" eaLnBrk="1" hangingPunct="1">
              <a:lnSpc>
                <a:spcPct val="90000"/>
              </a:lnSpc>
              <a:defRPr/>
            </a:pPr>
            <a:r>
              <a:rPr lang="en-US" sz="2000"/>
              <a:t>Businesses kept labor down</a:t>
            </a:r>
          </a:p>
          <a:p>
            <a:pPr eaLnBrk="1" hangingPunct="1">
              <a:lnSpc>
                <a:spcPct val="90000"/>
              </a:lnSpc>
              <a:defRPr/>
            </a:pPr>
            <a:r>
              <a:rPr lang="en-US" sz="2000"/>
              <a:t>Homestead steel mills (1892)</a:t>
            </a:r>
          </a:p>
          <a:p>
            <a:pPr lvl="1" eaLnBrk="1" hangingPunct="1">
              <a:lnSpc>
                <a:spcPct val="90000"/>
              </a:lnSpc>
              <a:defRPr/>
            </a:pPr>
            <a:r>
              <a:rPr lang="en-US" sz="2000"/>
              <a:t>lockout and Pinkertons</a:t>
            </a:r>
          </a:p>
          <a:p>
            <a:pPr eaLnBrk="1" hangingPunct="1">
              <a:lnSpc>
                <a:spcPct val="90000"/>
              </a:lnSpc>
              <a:defRPr/>
            </a:pPr>
            <a:r>
              <a:rPr lang="en-US" sz="2000"/>
              <a:t>Pullman Boycott (1894)</a:t>
            </a:r>
            <a:endParaRPr lang="en-US" sz="2400"/>
          </a:p>
          <a:p>
            <a:pPr lvl="1" eaLnBrk="1" hangingPunct="1">
              <a:lnSpc>
                <a:spcPct val="90000"/>
              </a:lnSpc>
              <a:defRPr/>
            </a:pPr>
            <a:r>
              <a:rPr lang="en-US" sz="2000"/>
              <a:t>Pullman Palace Car company</a:t>
            </a:r>
          </a:p>
          <a:p>
            <a:pPr lvl="1" eaLnBrk="1" hangingPunct="1">
              <a:lnSpc>
                <a:spcPct val="90000"/>
              </a:lnSpc>
              <a:defRPr/>
            </a:pPr>
            <a:r>
              <a:rPr lang="en-US" sz="2000"/>
              <a:t>Nationwide boycott</a:t>
            </a:r>
          </a:p>
          <a:p>
            <a:pPr lvl="1" eaLnBrk="1" hangingPunct="1">
              <a:lnSpc>
                <a:spcPct val="90000"/>
              </a:lnSpc>
              <a:defRPr/>
            </a:pPr>
            <a:r>
              <a:rPr lang="en-US" sz="2000"/>
              <a:t>President called in troops</a:t>
            </a:r>
          </a:p>
          <a:p>
            <a:pPr eaLnBrk="1" hangingPunct="1">
              <a:lnSpc>
                <a:spcPct val="90000"/>
              </a:lnSpc>
              <a:defRPr/>
            </a:pPr>
            <a:r>
              <a:rPr lang="en-US" sz="2400" i="1"/>
              <a:t>Significance:  These strikes show problems of class / money conflict in the US</a:t>
            </a:r>
          </a:p>
          <a:p>
            <a:pPr eaLnBrk="1" hangingPunct="1">
              <a:lnSpc>
                <a:spcPct val="90000"/>
              </a:lnSpc>
              <a:defRPr/>
            </a:pPr>
            <a:r>
              <a:rPr lang="en-US" sz="2000"/>
              <a:t>Weakened unions temporarily</a:t>
            </a:r>
          </a:p>
        </p:txBody>
      </p:sp>
      <p:pic>
        <p:nvPicPr>
          <p:cNvPr id="36869" name="Picture 5" descr="homesteadmilit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718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116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20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260">
                                            <p:txEl>
                                              <p:pRg st="0" end="0"/>
                                            </p:txEl>
                                          </p:spTgt>
                                        </p:tgtEl>
                                        <p:attrNameLst>
                                          <p:attrName>style.visibility</p:attrName>
                                        </p:attrNameLst>
                                      </p:cBhvr>
                                      <p:to>
                                        <p:strVal val="visible"/>
                                      </p:to>
                                    </p:set>
                                    <p:animEffect transition="in" filter="fade">
                                      <p:cBhvr>
                                        <p:cTn id="12" dur="2000"/>
                                        <p:tgtEl>
                                          <p:spTgt spid="9626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6260">
                                            <p:txEl>
                                              <p:pRg st="1" end="1"/>
                                            </p:txEl>
                                          </p:spTgt>
                                        </p:tgtEl>
                                        <p:attrNameLst>
                                          <p:attrName>style.visibility</p:attrName>
                                        </p:attrNameLst>
                                      </p:cBhvr>
                                      <p:to>
                                        <p:strVal val="visible"/>
                                      </p:to>
                                    </p:set>
                                    <p:animEffect transition="in" filter="fade">
                                      <p:cBhvr>
                                        <p:cTn id="15" dur="2000"/>
                                        <p:tgtEl>
                                          <p:spTgt spid="9626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6260">
                                            <p:txEl>
                                              <p:pRg st="2" end="2"/>
                                            </p:txEl>
                                          </p:spTgt>
                                        </p:tgtEl>
                                        <p:attrNameLst>
                                          <p:attrName>style.visibility</p:attrName>
                                        </p:attrNameLst>
                                      </p:cBhvr>
                                      <p:to>
                                        <p:strVal val="visible"/>
                                      </p:to>
                                    </p:set>
                                    <p:animEffect transition="in" filter="fade">
                                      <p:cBhvr>
                                        <p:cTn id="18" dur="2000"/>
                                        <p:tgtEl>
                                          <p:spTgt spid="96260">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6260">
                                            <p:txEl>
                                              <p:pRg st="3" end="3"/>
                                            </p:txEl>
                                          </p:spTgt>
                                        </p:tgtEl>
                                        <p:attrNameLst>
                                          <p:attrName>style.visibility</p:attrName>
                                        </p:attrNameLst>
                                      </p:cBhvr>
                                      <p:to>
                                        <p:strVal val="visible"/>
                                      </p:to>
                                    </p:set>
                                    <p:animEffect transition="in" filter="fade">
                                      <p:cBhvr>
                                        <p:cTn id="23" dur="2000"/>
                                        <p:tgtEl>
                                          <p:spTgt spid="96260">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6260">
                                            <p:txEl>
                                              <p:pRg st="4" end="4"/>
                                            </p:txEl>
                                          </p:spTgt>
                                        </p:tgtEl>
                                        <p:attrNameLst>
                                          <p:attrName>style.visibility</p:attrName>
                                        </p:attrNameLst>
                                      </p:cBhvr>
                                      <p:to>
                                        <p:strVal val="visible"/>
                                      </p:to>
                                    </p:set>
                                    <p:animEffect transition="in" filter="fade">
                                      <p:cBhvr>
                                        <p:cTn id="26" dur="2000"/>
                                        <p:tgtEl>
                                          <p:spTgt spid="96260">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6260">
                                            <p:txEl>
                                              <p:pRg st="5" end="5"/>
                                            </p:txEl>
                                          </p:spTgt>
                                        </p:tgtEl>
                                        <p:attrNameLst>
                                          <p:attrName>style.visibility</p:attrName>
                                        </p:attrNameLst>
                                      </p:cBhvr>
                                      <p:to>
                                        <p:strVal val="visible"/>
                                      </p:to>
                                    </p:set>
                                    <p:animEffect transition="in" filter="fade">
                                      <p:cBhvr>
                                        <p:cTn id="31" dur="2000"/>
                                        <p:tgtEl>
                                          <p:spTgt spid="96260">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6260">
                                            <p:txEl>
                                              <p:pRg st="6" end="6"/>
                                            </p:txEl>
                                          </p:spTgt>
                                        </p:tgtEl>
                                        <p:attrNameLst>
                                          <p:attrName>style.visibility</p:attrName>
                                        </p:attrNameLst>
                                      </p:cBhvr>
                                      <p:to>
                                        <p:strVal val="visible"/>
                                      </p:to>
                                    </p:set>
                                    <p:animEffect transition="in" filter="fade">
                                      <p:cBhvr>
                                        <p:cTn id="34" dur="2000"/>
                                        <p:tgtEl>
                                          <p:spTgt spid="96260">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6260">
                                            <p:txEl>
                                              <p:pRg st="7" end="7"/>
                                            </p:txEl>
                                          </p:spTgt>
                                        </p:tgtEl>
                                        <p:attrNameLst>
                                          <p:attrName>style.visibility</p:attrName>
                                        </p:attrNameLst>
                                      </p:cBhvr>
                                      <p:to>
                                        <p:strVal val="visible"/>
                                      </p:to>
                                    </p:set>
                                    <p:animEffect transition="in" filter="fade">
                                      <p:cBhvr>
                                        <p:cTn id="37" dur="2000"/>
                                        <p:tgtEl>
                                          <p:spTgt spid="96260">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6260">
                                            <p:txEl>
                                              <p:pRg st="8" end="8"/>
                                            </p:txEl>
                                          </p:spTgt>
                                        </p:tgtEl>
                                        <p:attrNameLst>
                                          <p:attrName>style.visibility</p:attrName>
                                        </p:attrNameLst>
                                      </p:cBhvr>
                                      <p:to>
                                        <p:strVal val="visible"/>
                                      </p:to>
                                    </p:set>
                                    <p:animEffect transition="in" filter="fade">
                                      <p:cBhvr>
                                        <p:cTn id="40" dur="2000"/>
                                        <p:tgtEl>
                                          <p:spTgt spid="96260">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6260">
                                            <p:txEl>
                                              <p:pRg st="9" end="9"/>
                                            </p:txEl>
                                          </p:spTgt>
                                        </p:tgtEl>
                                        <p:attrNameLst>
                                          <p:attrName>style.visibility</p:attrName>
                                        </p:attrNameLst>
                                      </p:cBhvr>
                                      <p:to>
                                        <p:strVal val="visible"/>
                                      </p:to>
                                    </p:set>
                                    <p:animEffect transition="in" filter="fade">
                                      <p:cBhvr>
                                        <p:cTn id="45" dur="2000"/>
                                        <p:tgtEl>
                                          <p:spTgt spid="96260">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6260">
                                            <p:txEl>
                                              <p:pRg st="10" end="10"/>
                                            </p:txEl>
                                          </p:spTgt>
                                        </p:tgtEl>
                                        <p:attrNameLst>
                                          <p:attrName>style.visibility</p:attrName>
                                        </p:attrNameLst>
                                      </p:cBhvr>
                                      <p:to>
                                        <p:strVal val="visible"/>
                                      </p:to>
                                    </p:set>
                                    <p:animEffect transition="in" filter="fade">
                                      <p:cBhvr>
                                        <p:cTn id="50" dur="2000"/>
                                        <p:tgtEl>
                                          <p:spTgt spid="9626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6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p-Great RR Strike-1877"/>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3124200" y="1905000"/>
            <a:ext cx="7391400" cy="43053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2971800" y="152400"/>
            <a:ext cx="7543800" cy="1446550"/>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The Great Railroad Strike </a:t>
            </a:r>
            <a:br>
              <a:rPr kumimoji="0" lang="en-US" altLang="en-US" sz="44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br>
            <a:r>
              <a:rPr kumimoji="0" lang="en-US" altLang="en-US" sz="44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of 1877</a:t>
            </a:r>
          </a:p>
        </p:txBody>
      </p:sp>
    </p:spTree>
    <p:extLst>
      <p:ext uri="{BB962C8B-B14F-4D97-AF65-F5344CB8AC3E}">
        <p14:creationId xmlns:p14="http://schemas.microsoft.com/office/powerpoint/2010/main" val="3253632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057400" y="533400"/>
            <a:ext cx="8305800" cy="914400"/>
          </a:xfrm>
        </p:spPr>
        <p:txBody>
          <a:bodyPr/>
          <a:lstStyle/>
          <a:p>
            <a:pPr eaLnBrk="1" hangingPunct="1"/>
            <a:r>
              <a:rPr lang="en-US" altLang="en-US" smtClean="0">
                <a:solidFill>
                  <a:srgbClr val="000000"/>
                </a:solidFill>
              </a:rPr>
              <a:t>6 Reasons for Industrialization</a:t>
            </a:r>
          </a:p>
        </p:txBody>
      </p:sp>
      <p:sp>
        <p:nvSpPr>
          <p:cNvPr id="6147" name="Content Placeholder 2"/>
          <p:cNvSpPr>
            <a:spLocks noGrp="1"/>
          </p:cNvSpPr>
          <p:nvPr>
            <p:ph idx="1"/>
          </p:nvPr>
        </p:nvSpPr>
        <p:spPr>
          <a:xfrm>
            <a:off x="0" y="1752600"/>
            <a:ext cx="11658600" cy="3505200"/>
          </a:xfrm>
        </p:spPr>
        <p:txBody>
          <a:bodyPr/>
          <a:lstStyle/>
          <a:p>
            <a:pPr marL="0" indent="0" eaLnBrk="1" hangingPunct="1">
              <a:buNone/>
            </a:pPr>
            <a:r>
              <a:rPr lang="en-US" altLang="en-US" dirty="0" smtClean="0">
                <a:solidFill>
                  <a:srgbClr val="002060"/>
                </a:solidFill>
              </a:rPr>
              <a:t>1) Laissez Faire- Econ philosophy = Gov’t hands off business (actually gov’t promoted industry)</a:t>
            </a:r>
          </a:p>
          <a:p>
            <a:pPr marL="0" indent="0" eaLnBrk="1" hangingPunct="1">
              <a:buNone/>
            </a:pPr>
            <a:r>
              <a:rPr lang="en-US" altLang="en-US" dirty="0" smtClean="0">
                <a:solidFill>
                  <a:srgbClr val="002060"/>
                </a:solidFill>
              </a:rPr>
              <a:t>2) High protective tariff- Protects industry / foreign products more $$$$-  knocks out competition – (workers pay more)</a:t>
            </a:r>
          </a:p>
          <a:p>
            <a:pPr marL="0" indent="0" eaLnBrk="1" hangingPunct="1">
              <a:buNone/>
            </a:pPr>
            <a:r>
              <a:rPr lang="en-US" altLang="en-US" dirty="0" smtClean="0">
                <a:solidFill>
                  <a:srgbClr val="002060"/>
                </a:solidFill>
              </a:rPr>
              <a:t>3) Improved Railroads – 30,000 miles – 193,000 miles (1860 -1900)</a:t>
            </a:r>
          </a:p>
          <a:p>
            <a:pPr eaLnBrk="1" hangingPunct="1"/>
            <a:endParaRPr lang="en-US" altLang="en-US" dirty="0" smtClean="0">
              <a:solidFill>
                <a:srgbClr val="002060"/>
              </a:solidFill>
            </a:endParaRPr>
          </a:p>
          <a:p>
            <a:pPr eaLnBrk="1" hangingPunct="1"/>
            <a:endParaRPr lang="en-US" altLang="en-US" dirty="0" smtClean="0">
              <a:solidFill>
                <a:srgbClr val="002060"/>
              </a:solidFill>
            </a:endParaRPr>
          </a:p>
          <a:p>
            <a:pPr eaLnBrk="1" hangingPunct="1"/>
            <a:endParaRPr lang="en-US" altLang="en-US" dirty="0" smtClean="0">
              <a:solidFill>
                <a:srgbClr val="002060"/>
              </a:solidFill>
            </a:endParaRPr>
          </a:p>
          <a:p>
            <a:pPr eaLnBrk="1" hangingPunct="1"/>
            <a:endParaRPr lang="en-US" altLang="en-US" dirty="0" smtClean="0">
              <a:solidFill>
                <a:srgbClr val="002060"/>
              </a:solidFill>
            </a:endParaRPr>
          </a:p>
          <a:p>
            <a:pPr eaLnBrk="1" hangingPunct="1"/>
            <a:endParaRPr lang="en-US" altLang="en-US" dirty="0" smtClean="0">
              <a:solidFill>
                <a:srgbClr val="002060"/>
              </a:solidFill>
            </a:endParaRPr>
          </a:p>
        </p:txBody>
      </p:sp>
      <p:pic>
        <p:nvPicPr>
          <p:cNvPr id="5124" name="Picture 2" descr="http://farm1.static.flickr.com/117/274082019_032fcb3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http://www.angelsforhope.org/rail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5062538"/>
            <a:ext cx="182880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46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20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20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eaLnBrk="1" hangingPunct="1">
              <a:defRPr/>
            </a:pPr>
            <a:r>
              <a:rPr lang="en-US" smtClean="0"/>
              <a:t>THE GREAT RAILROAD STRIKE OF 1877 </a:t>
            </a:r>
          </a:p>
        </p:txBody>
      </p:sp>
      <p:sp>
        <p:nvSpPr>
          <p:cNvPr id="81923" name="Rectangle 3"/>
          <p:cNvSpPr>
            <a:spLocks noGrp="1" noRot="1" noChangeArrowheads="1"/>
          </p:cNvSpPr>
          <p:nvPr>
            <p:ph type="body" idx="1"/>
          </p:nvPr>
        </p:nvSpPr>
        <p:spPr>
          <a:xfrm>
            <a:off x="6629400" y="1600200"/>
            <a:ext cx="3740150" cy="4953000"/>
          </a:xfrm>
        </p:spPr>
        <p:txBody>
          <a:bodyPr/>
          <a:lstStyle/>
          <a:p>
            <a:pPr eaLnBrk="1" hangingPunct="1">
              <a:lnSpc>
                <a:spcPct val="80000"/>
              </a:lnSpc>
              <a:buFont typeface="Arial" panose="020B0604020202020204" pitchFamily="34" charset="0"/>
              <a:buNone/>
              <a:defRPr/>
            </a:pPr>
            <a:r>
              <a:rPr lang="en-US" sz="2000" b="1" u="sng"/>
              <a:t>CAUSES</a:t>
            </a:r>
          </a:p>
          <a:p>
            <a:pPr eaLnBrk="1" hangingPunct="1">
              <a:lnSpc>
                <a:spcPct val="80000"/>
              </a:lnSpc>
              <a:buFont typeface="Arial" panose="020B0604020202020204" pitchFamily="34" charset="0"/>
              <a:buNone/>
              <a:defRPr/>
            </a:pPr>
            <a:r>
              <a:rPr lang="en-US" sz="2000"/>
              <a:t>     The great Railroad Strike of 1877 began on July 16, when railroad workers for the Baltimore and Ohio Railroad staged a spontaneous strike after yet another wage cut. After President Rutherford Hayes sent federal troops to West Virginia to save the nation from “insurrection,” the strike spread across the nation. </a:t>
            </a:r>
            <a:br>
              <a:rPr lang="en-US" sz="2000"/>
            </a:br>
            <a:endParaRPr lang="en-US" sz="2000" b="1"/>
          </a:p>
          <a:p>
            <a:pPr eaLnBrk="1" hangingPunct="1">
              <a:lnSpc>
                <a:spcPct val="80000"/>
              </a:lnSpc>
              <a:buFont typeface="Arial" panose="020B0604020202020204" pitchFamily="34" charset="0"/>
              <a:buNone/>
              <a:defRPr/>
            </a:pPr>
            <a:r>
              <a:rPr lang="en-US" sz="2000" b="1" u="sng"/>
              <a:t>RESULTS</a:t>
            </a:r>
            <a:br>
              <a:rPr lang="en-US" sz="2000" b="1" u="sng"/>
            </a:br>
            <a:r>
              <a:rPr lang="en-US" sz="2000"/>
              <a:t>A picture of burned railroad cars during the mass strike.</a:t>
            </a:r>
          </a:p>
        </p:txBody>
      </p:sp>
      <p:pic>
        <p:nvPicPr>
          <p:cNvPr id="37892" name="Picture 5" descr="Martinsburg etch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472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512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2286000" y="0"/>
            <a:ext cx="7772400" cy="609600"/>
          </a:xfrm>
        </p:spPr>
        <p:txBody>
          <a:bodyPr/>
          <a:lstStyle/>
          <a:p>
            <a:pPr eaLnBrk="1" hangingPunct="1"/>
            <a:r>
              <a:rPr lang="en-US" altLang="en-US" sz="2400"/>
              <a:t>1877 Railroad Strike</a:t>
            </a:r>
          </a:p>
        </p:txBody>
      </p:sp>
      <p:pic>
        <p:nvPicPr>
          <p:cNvPr id="7171" name="Picture 4" descr="1877 RR strik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657226"/>
            <a:ext cx="9144000" cy="620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13138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pPr eaLnBrk="1" hangingPunct="1">
              <a:defRPr/>
            </a:pPr>
            <a:r>
              <a:rPr lang="en-US" smtClean="0"/>
              <a:t>Business Strikes back</a:t>
            </a:r>
          </a:p>
        </p:txBody>
      </p:sp>
      <p:sp>
        <p:nvSpPr>
          <p:cNvPr id="99331" name="Rectangle 3"/>
          <p:cNvSpPr>
            <a:spLocks noGrp="1" noRot="1" noChangeArrowheads="1"/>
          </p:cNvSpPr>
          <p:nvPr>
            <p:ph type="body" idx="1"/>
          </p:nvPr>
        </p:nvSpPr>
        <p:spPr/>
        <p:txBody>
          <a:bodyPr/>
          <a:lstStyle/>
          <a:p>
            <a:pPr eaLnBrk="1" hangingPunct="1">
              <a:defRPr/>
            </a:pPr>
            <a:endParaRPr lang="en-US" smtClean="0"/>
          </a:p>
        </p:txBody>
      </p:sp>
      <p:pic>
        <p:nvPicPr>
          <p:cNvPr id="35844" name="Picture 5" descr="labor-sca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49376"/>
            <a:ext cx="52959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descr="blacklist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1"/>
            <a:ext cx="357663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8"/>
          <p:cNvSpPr txBox="1">
            <a:spLocks noChangeArrowheads="1"/>
          </p:cNvSpPr>
          <p:nvPr/>
        </p:nvSpPr>
        <p:spPr bwMode="auto">
          <a:xfrm>
            <a:off x="6858000" y="5729288"/>
            <a:ext cx="1981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Scabs</a:t>
            </a:r>
          </a:p>
        </p:txBody>
      </p:sp>
    </p:spTree>
    <p:extLst>
      <p:ext uri="{BB962C8B-B14F-4D97-AF65-F5344CB8AC3E}">
        <p14:creationId xmlns:p14="http://schemas.microsoft.com/office/powerpoint/2010/main" val="3347125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057400" y="5387976"/>
            <a:ext cx="7772400" cy="1470025"/>
          </a:xfrm>
        </p:spPr>
        <p:txBody>
          <a:bodyPr/>
          <a:lstStyle/>
          <a:p>
            <a:pPr eaLnBrk="1" hangingPunct="1"/>
            <a:r>
              <a:rPr lang="en-US" altLang="en-US" sz="2800"/>
              <a:t>Haymarket Riot </a:t>
            </a:r>
            <a:br>
              <a:rPr lang="en-US" altLang="en-US" sz="2800"/>
            </a:br>
            <a:r>
              <a:rPr lang="en-US" altLang="en-US" sz="2800"/>
              <a:t>McCormack Harvesting Machine Company </a:t>
            </a:r>
            <a:br>
              <a:rPr lang="en-US" altLang="en-US" sz="2800"/>
            </a:br>
            <a:r>
              <a:rPr lang="en-US" altLang="en-US" sz="2800"/>
              <a:t>May 4, 1886</a:t>
            </a:r>
          </a:p>
        </p:txBody>
      </p:sp>
      <p:pic>
        <p:nvPicPr>
          <p:cNvPr id="11267" name="Picture 4" descr="haymar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1"/>
            <a:ext cx="76962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6915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743200" y="152401"/>
            <a:ext cx="7772400" cy="823913"/>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8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Haymarket Martyrs</a:t>
            </a:r>
          </a:p>
        </p:txBody>
      </p:sp>
      <p:pic>
        <p:nvPicPr>
          <p:cNvPr id="12291" name="Picture 3" descr="Haymarket Martyrs"/>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a:stretch>
            <a:fillRect/>
          </a:stretch>
        </p:blipFill>
        <p:spPr bwMode="auto">
          <a:xfrm>
            <a:off x="4191001" y="1143000"/>
            <a:ext cx="4418013" cy="5715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167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800px-HaymarketRiot-Har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263"/>
            <a:ext cx="9424988" cy="704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2"/>
          <p:cNvSpPr>
            <a:spLocks noGrp="1" noRot="1" noChangeArrowheads="1"/>
          </p:cNvSpPr>
          <p:nvPr>
            <p:ph type="title"/>
          </p:nvPr>
        </p:nvSpPr>
        <p:spPr/>
        <p:txBody>
          <a:bodyPr/>
          <a:lstStyle/>
          <a:p>
            <a:pPr eaLnBrk="1" hangingPunct="1">
              <a:defRPr/>
            </a:pPr>
            <a:r>
              <a:rPr lang="en-US" smtClean="0"/>
              <a:t>Haymarket Riot</a:t>
            </a:r>
          </a:p>
        </p:txBody>
      </p:sp>
      <p:sp>
        <p:nvSpPr>
          <p:cNvPr id="102403" name="Rectangle 3"/>
          <p:cNvSpPr>
            <a:spLocks noGrp="1" noRot="1" noChangeArrowheads="1"/>
          </p:cNvSpPr>
          <p:nvPr>
            <p:ph type="body" idx="1"/>
          </p:nvPr>
        </p:nvSpPr>
        <p:spPr/>
        <p:txBody>
          <a:bodyPr/>
          <a:lstStyle/>
          <a:p>
            <a:pPr eaLnBrk="1" hangingPunct="1">
              <a:defRPr/>
            </a:pPr>
            <a:endParaRPr lang="en-US" smtClean="0"/>
          </a:p>
        </p:txBody>
      </p:sp>
      <p:sp>
        <p:nvSpPr>
          <p:cNvPr id="33797" name="Text Box 6"/>
          <p:cNvSpPr txBox="1">
            <a:spLocks noChangeArrowheads="1"/>
          </p:cNvSpPr>
          <p:nvPr/>
        </p:nvSpPr>
        <p:spPr bwMode="auto">
          <a:xfrm>
            <a:off x="1905000" y="5562601"/>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1886</a:t>
            </a:r>
          </a:p>
        </p:txBody>
      </p:sp>
    </p:spTree>
    <p:extLst>
      <p:ext uri="{BB962C8B-B14F-4D97-AF65-F5344CB8AC3E}">
        <p14:creationId xmlns:p14="http://schemas.microsoft.com/office/powerpoint/2010/main" val="15955256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304800" y="-203992"/>
            <a:ext cx="10515600" cy="1325563"/>
          </a:xfrm>
        </p:spPr>
        <p:txBody>
          <a:bodyPr/>
          <a:lstStyle/>
          <a:p>
            <a:pPr eaLnBrk="1" hangingPunct="1">
              <a:defRPr/>
            </a:pPr>
            <a:r>
              <a:rPr lang="en-US" dirty="0" smtClean="0"/>
              <a:t>Haymarket Riot-</a:t>
            </a:r>
          </a:p>
        </p:txBody>
      </p:sp>
      <p:pic>
        <p:nvPicPr>
          <p:cNvPr id="78854" name="Picture 6"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442200" cy="55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9"/>
          <p:cNvSpPr txBox="1">
            <a:spLocks noChangeArrowheads="1"/>
          </p:cNvSpPr>
          <p:nvPr/>
        </p:nvSpPr>
        <p:spPr bwMode="auto">
          <a:xfrm>
            <a:off x="6096000" y="215901"/>
            <a:ext cx="5816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Causes</a:t>
            </a:r>
            <a:r>
              <a:rPr kumimoji="0" lang="en-US" alt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Haymarket Square prior to the demonstration as protestors being to rally because of the poor treatment they received..</a:t>
            </a:r>
          </a:p>
        </p:txBody>
      </p:sp>
      <p:sp>
        <p:nvSpPr>
          <p:cNvPr id="78858" name="Text Box 10"/>
          <p:cNvSpPr txBox="1">
            <a:spLocks noChangeArrowheads="1"/>
          </p:cNvSpPr>
          <p:nvPr/>
        </p:nvSpPr>
        <p:spPr bwMode="auto">
          <a:xfrm>
            <a:off x="0" y="4318000"/>
            <a:ext cx="4724400" cy="332398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Results</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Police respond to the protestors and a bomb goes off… The result-</a:t>
            </a:r>
            <a:r>
              <a:rPr kumimoji="0" lang="en-US" sz="2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Calibri" panose="020F0502020204030204"/>
                <a:ea typeface="+mn-ea"/>
                <a:cs typeface="+mn-cs"/>
              </a:rPr>
              <a:t>.  In response the police spray the crowd with bullets and 10 more workers die with another 50 injured.</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9395" name="Picture 5" descr="Anarchy1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928" y="41272"/>
            <a:ext cx="9074072" cy="582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429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strips(downLeft)">
                                      <p:cBhvr>
                                        <p:cTn id="7" dur="500"/>
                                        <p:tgtEl>
                                          <p:spTgt spid="788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fade">
                                      <p:cBhvr>
                                        <p:cTn id="12" dur="1000"/>
                                        <p:tgtEl>
                                          <p:spTgt spid="59395"/>
                                        </p:tgtEl>
                                      </p:cBhvr>
                                    </p:animEffect>
                                    <p:anim calcmode="lin" valueType="num">
                                      <p:cBhvr>
                                        <p:cTn id="13" dur="1000" fill="hold"/>
                                        <p:tgtEl>
                                          <p:spTgt spid="59395"/>
                                        </p:tgtEl>
                                        <p:attrNameLst>
                                          <p:attrName>ppt_x</p:attrName>
                                        </p:attrNameLst>
                                      </p:cBhvr>
                                      <p:tavLst>
                                        <p:tav tm="0">
                                          <p:val>
                                            <p:strVal val="#ppt_x"/>
                                          </p:val>
                                        </p:tav>
                                        <p:tav tm="100000">
                                          <p:val>
                                            <p:strVal val="#ppt_x"/>
                                          </p:val>
                                        </p:tav>
                                      </p:tavLst>
                                    </p:anim>
                                    <p:anim calcmode="lin" valueType="num">
                                      <p:cBhvr>
                                        <p:cTn id="14" dur="1000" fill="hold"/>
                                        <p:tgtEl>
                                          <p:spTgt spid="593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1752600" y="609600"/>
            <a:ext cx="2057400" cy="4572000"/>
          </a:xfrm>
        </p:spPr>
        <p:txBody>
          <a:bodyPr/>
          <a:lstStyle/>
          <a:p>
            <a:pPr eaLnBrk="1" hangingPunct="1"/>
            <a:r>
              <a:rPr lang="en-US" altLang="en-US" sz="2800"/>
              <a:t>Samuel Gompers</a:t>
            </a:r>
            <a:br>
              <a:rPr lang="en-US" altLang="en-US" sz="2800"/>
            </a:br>
            <a:r>
              <a:rPr lang="en-US" altLang="en-US" sz="2400"/>
              <a:t>founder of the American Federation of Labor</a:t>
            </a:r>
          </a:p>
        </p:txBody>
      </p:sp>
      <p:pic>
        <p:nvPicPr>
          <p:cNvPr id="13315" name="Picture 4" descr="Sam Gomp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1" y="381000"/>
            <a:ext cx="4646613"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1" name="Text Box 7"/>
          <p:cNvSpPr txBox="1">
            <a:spLocks noChangeArrowheads="1"/>
          </p:cNvSpPr>
          <p:nvPr/>
        </p:nvSpPr>
        <p:spPr bwMode="auto">
          <a:xfrm>
            <a:off x="8666164" y="1905001"/>
            <a:ext cx="20018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What does the American worker want? </a:t>
            </a:r>
          </a:p>
        </p:txBody>
      </p:sp>
      <p:sp>
        <p:nvSpPr>
          <p:cNvPr id="47112" name="Text Box 8"/>
          <p:cNvSpPr txBox="1">
            <a:spLocks noChangeArrowheads="1"/>
          </p:cNvSpPr>
          <p:nvPr/>
        </p:nvSpPr>
        <p:spPr bwMode="auto">
          <a:xfrm>
            <a:off x="8839201" y="3463926"/>
            <a:ext cx="1527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990000"/>
                </a:solidFill>
                <a:effectLst>
                  <a:outerShdw blurRad="38100" dist="38100" dir="2700000" algn="tl">
                    <a:srgbClr val="000000"/>
                  </a:outerShdw>
                </a:effectLst>
                <a:uLnTx/>
                <a:uFillTx/>
                <a:latin typeface="Rockwell Condensed" pitchFamily="18" charset="0"/>
                <a:ea typeface="+mn-ea"/>
                <a:cs typeface="+mn-cs"/>
              </a:rPr>
              <a:t>MORE!</a:t>
            </a:r>
          </a:p>
        </p:txBody>
      </p:sp>
      <p:pic>
        <p:nvPicPr>
          <p:cNvPr id="13318" name="Picture 10" descr="ANd9GcQro2Eeb2BAYy9f1cMGHPxbAErBSW4SbNaUiEE_kvzrhey6Gr-3EpCp50-D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
            <a:ext cx="15430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4" descr="ANd9GcRci2_j4KgNItPWLEGXww1YHxdZIOGucEYXBfqInl6pO3jba0mNQcggY3zt8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1" y="44196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83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7111">
                                            <p:txEl>
                                              <p:pRg st="0" end="0"/>
                                            </p:txEl>
                                          </p:spTgt>
                                        </p:tgtEl>
                                        <p:attrNameLst>
                                          <p:attrName>style.visibility</p:attrName>
                                        </p:attrNameLst>
                                      </p:cBhvr>
                                      <p:to>
                                        <p:strVal val="visible"/>
                                      </p:to>
                                    </p:set>
                                    <p:anim calcmode="discrete" valueType="clr">
                                      <p:cBhvr override="childStyle">
                                        <p:cTn id="7" dur="80"/>
                                        <p:tgtEl>
                                          <p:spTgt spid="471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1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711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iterate type="lt">
                                    <p:tmPct val="0"/>
                                  </p:iterate>
                                  <p:childTnLst>
                                    <p:set>
                                      <p:cBhvr>
                                        <p:cTn id="13" dur="1" fill="hold">
                                          <p:stCondLst>
                                            <p:cond delay="0"/>
                                          </p:stCondLst>
                                        </p:cTn>
                                        <p:tgtEl>
                                          <p:spTgt spid="47112">
                                            <p:txEl>
                                              <p:pRg st="0" end="0"/>
                                            </p:txEl>
                                          </p:spTgt>
                                        </p:tgtEl>
                                        <p:attrNameLst>
                                          <p:attrName>style.visibility</p:attrName>
                                        </p:attrNameLst>
                                      </p:cBhvr>
                                      <p:to>
                                        <p:strVal val="visible"/>
                                      </p:to>
                                    </p:set>
                                    <p:anim calcmode="lin" valueType="num">
                                      <p:cBhvr>
                                        <p:cTn id="14" dur="500" fill="hold"/>
                                        <p:tgtEl>
                                          <p:spTgt spid="4711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711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sz="3600"/>
              <a:t>The American Federation of Labor (AFL)</a:t>
            </a:r>
          </a:p>
        </p:txBody>
      </p:sp>
      <p:sp>
        <p:nvSpPr>
          <p:cNvPr id="80899" name="Rectangle 3"/>
          <p:cNvSpPr>
            <a:spLocks noGrp="1" noRot="1" noChangeArrowheads="1"/>
          </p:cNvSpPr>
          <p:nvPr>
            <p:ph type="body" idx="1"/>
          </p:nvPr>
        </p:nvSpPr>
        <p:spPr/>
        <p:txBody>
          <a:bodyPr/>
          <a:lstStyle/>
          <a:p>
            <a:pPr eaLnBrk="1" hangingPunct="1">
              <a:lnSpc>
                <a:spcPct val="80000"/>
              </a:lnSpc>
              <a:buClr>
                <a:schemeClr val="tx1"/>
              </a:buClr>
              <a:buFontTx/>
              <a:buNone/>
              <a:defRPr/>
            </a:pPr>
            <a:r>
              <a:rPr lang="en-US" b="1" u="sng" smtClean="0"/>
              <a:t>Causes</a:t>
            </a:r>
          </a:p>
          <a:p>
            <a:pPr eaLnBrk="1" hangingPunct="1">
              <a:lnSpc>
                <a:spcPct val="80000"/>
              </a:lnSpc>
              <a:buClr>
                <a:schemeClr val="tx1"/>
              </a:buClr>
              <a:buFontTx/>
              <a:buChar char="="/>
              <a:defRPr/>
            </a:pPr>
            <a:r>
              <a:rPr lang="en-US"/>
              <a:t>founded by Samuel Gompers</a:t>
            </a:r>
          </a:p>
          <a:p>
            <a:pPr eaLnBrk="1" hangingPunct="1">
              <a:lnSpc>
                <a:spcPct val="80000"/>
              </a:lnSpc>
              <a:buClr>
                <a:schemeClr val="tx1"/>
              </a:buClr>
              <a:buFontTx/>
              <a:buChar char="="/>
              <a:defRPr/>
            </a:pPr>
            <a:r>
              <a:rPr lang="en-US"/>
              <a:t>made up of skilled workers who had belonged to national trade unions and needed a group to fight for their rights as workers</a:t>
            </a:r>
          </a:p>
          <a:p>
            <a:pPr eaLnBrk="1" hangingPunct="1">
              <a:lnSpc>
                <a:spcPct val="80000"/>
              </a:lnSpc>
              <a:buClr>
                <a:schemeClr val="tx1"/>
              </a:buClr>
              <a:buFontTx/>
              <a:buNone/>
              <a:defRPr/>
            </a:pPr>
            <a:r>
              <a:rPr lang="en-US" b="1" u="sng" smtClean="0"/>
              <a:t>Results</a:t>
            </a:r>
          </a:p>
          <a:p>
            <a:pPr eaLnBrk="1" hangingPunct="1">
              <a:lnSpc>
                <a:spcPct val="80000"/>
              </a:lnSpc>
              <a:buClr>
                <a:schemeClr val="tx1"/>
              </a:buClr>
              <a:buFontTx/>
              <a:buChar char="-"/>
              <a:defRPr/>
            </a:pPr>
            <a:r>
              <a:rPr lang="en-US"/>
              <a:t>gained better working conditions </a:t>
            </a:r>
          </a:p>
          <a:p>
            <a:pPr eaLnBrk="1" hangingPunct="1">
              <a:lnSpc>
                <a:spcPct val="80000"/>
              </a:lnSpc>
              <a:buClr>
                <a:schemeClr val="tx1"/>
              </a:buClr>
              <a:buFontTx/>
              <a:buChar char="-"/>
              <a:defRPr/>
            </a:pPr>
            <a:r>
              <a:rPr lang="en-US"/>
              <a:t>higher pay &amp; shorter hours</a:t>
            </a:r>
          </a:p>
          <a:p>
            <a:pPr eaLnBrk="1" hangingPunct="1">
              <a:lnSpc>
                <a:spcPct val="80000"/>
              </a:lnSpc>
              <a:buClr>
                <a:schemeClr val="tx1"/>
              </a:buClr>
              <a:buFontTx/>
              <a:buChar char="-"/>
              <a:defRPr/>
            </a:pPr>
            <a:r>
              <a:rPr lang="en-US"/>
              <a:t>favored the use of strikes</a:t>
            </a:r>
          </a:p>
          <a:p>
            <a:pPr eaLnBrk="1" hangingPunct="1">
              <a:lnSpc>
                <a:spcPct val="80000"/>
              </a:lnSpc>
              <a:buClr>
                <a:schemeClr val="tx1"/>
              </a:buClr>
              <a:buFontTx/>
              <a:buChar char="-"/>
              <a:defRPr/>
            </a:pPr>
            <a:r>
              <a:rPr lang="en-US"/>
              <a:t>1900 AFL = leading union in the US</a:t>
            </a:r>
          </a:p>
        </p:txBody>
      </p:sp>
    </p:spTree>
    <p:extLst>
      <p:ext uri="{BB962C8B-B14F-4D97-AF65-F5344CB8AC3E}">
        <p14:creationId xmlns:p14="http://schemas.microsoft.com/office/powerpoint/2010/main" val="21498513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971800" y="152401"/>
            <a:ext cx="7543800" cy="1495425"/>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600" b="1" i="0" u="none" strike="noStrike" kern="1200" cap="none" spc="0" normalizeH="0" baseline="0" noProof="0">
                <a:ln>
                  <a:noFill/>
                </a:ln>
                <a:solidFill>
                  <a:srgbClr val="B2B2B2"/>
                </a:solidFill>
                <a:effectLst>
                  <a:outerShdw blurRad="38100" dist="38100" dir="2700000" algn="tl">
                    <a:srgbClr val="000000"/>
                  </a:outerShdw>
                </a:effectLst>
                <a:uLnTx/>
                <a:uFillTx/>
                <a:latin typeface="Britannic Bold" pitchFamily="34" charset="0"/>
                <a:ea typeface="+mn-ea"/>
                <a:cs typeface="+mn-cs"/>
              </a:rPr>
              <a:t>Homestead Steel Strike            </a:t>
            </a:r>
            <a:br>
              <a:rPr kumimoji="0" lang="en-US" sz="4600" b="1" i="0" u="none" strike="noStrike" kern="1200" cap="none" spc="0" normalizeH="0" baseline="0" noProof="0">
                <a:ln>
                  <a:noFill/>
                </a:ln>
                <a:solidFill>
                  <a:srgbClr val="B2B2B2"/>
                </a:solidFill>
                <a:effectLst>
                  <a:outerShdw blurRad="38100" dist="38100" dir="2700000" algn="tl">
                    <a:srgbClr val="000000"/>
                  </a:outerShdw>
                </a:effectLst>
                <a:uLnTx/>
                <a:uFillTx/>
                <a:latin typeface="Britannic Bold" pitchFamily="34" charset="0"/>
                <a:ea typeface="+mn-ea"/>
                <a:cs typeface="+mn-cs"/>
              </a:rPr>
            </a:br>
            <a:r>
              <a:rPr kumimoji="0" lang="en-US" sz="4600" b="1" i="0" u="none" strike="noStrike" kern="1200" cap="none" spc="0" normalizeH="0" baseline="0" noProof="0">
                <a:ln>
                  <a:noFill/>
                </a:ln>
                <a:solidFill>
                  <a:srgbClr val="B2B2B2"/>
                </a:solidFill>
                <a:effectLst>
                  <a:outerShdw blurRad="38100" dist="38100" dir="2700000" algn="tl">
                    <a:srgbClr val="000000"/>
                  </a:outerShdw>
                </a:effectLst>
                <a:uLnTx/>
                <a:uFillTx/>
                <a:latin typeface="Britannic Bold" pitchFamily="34" charset="0"/>
                <a:ea typeface="+mn-ea"/>
                <a:cs typeface="+mn-cs"/>
              </a:rPr>
              <a:t>                         (1892)</a:t>
            </a:r>
          </a:p>
        </p:txBody>
      </p:sp>
      <p:sp>
        <p:nvSpPr>
          <p:cNvPr id="66563" name="Text Box 3"/>
          <p:cNvSpPr txBox="1">
            <a:spLocks noChangeArrowheads="1"/>
          </p:cNvSpPr>
          <p:nvPr/>
        </p:nvSpPr>
        <p:spPr bwMode="auto">
          <a:xfrm>
            <a:off x="1905000" y="5410200"/>
            <a:ext cx="3657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2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t>The Amalgamated Association of </a:t>
            </a:r>
            <a:br>
              <a:rPr kumimoji="0" lang="en-US" sz="22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br>
            <a:r>
              <a:rPr kumimoji="0" lang="en-US" sz="22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t>Iron &amp; Steel Workers</a:t>
            </a:r>
          </a:p>
        </p:txBody>
      </p:sp>
      <p:pic>
        <p:nvPicPr>
          <p:cNvPr id="15364" name="Picture 4" descr="HomesteadStriker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905000" y="914400"/>
            <a:ext cx="3506788"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6566" name="Text Box 6"/>
          <p:cNvSpPr txBox="1">
            <a:spLocks noChangeArrowheads="1"/>
          </p:cNvSpPr>
          <p:nvPr/>
        </p:nvSpPr>
        <p:spPr bwMode="auto">
          <a:xfrm>
            <a:off x="6934200" y="4953000"/>
            <a:ext cx="281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2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t>Homestead Steel Works</a:t>
            </a:r>
          </a:p>
        </p:txBody>
      </p:sp>
      <p:pic>
        <p:nvPicPr>
          <p:cNvPr id="15366" name="Picture 8" descr="hom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976" y="1600200"/>
            <a:ext cx="51530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245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05000" y="533400"/>
            <a:ext cx="7772400" cy="914400"/>
          </a:xfrm>
        </p:spPr>
        <p:txBody>
          <a:bodyPr/>
          <a:lstStyle/>
          <a:p>
            <a:pPr eaLnBrk="1" hangingPunct="1"/>
            <a:r>
              <a:rPr lang="en-US" altLang="en-US" smtClean="0">
                <a:solidFill>
                  <a:srgbClr val="000000"/>
                </a:solidFill>
              </a:rPr>
              <a:t>6 Reasons for Industrialization</a:t>
            </a:r>
            <a:endParaRPr lang="en-US" altLang="en-US" smtClean="0"/>
          </a:p>
        </p:txBody>
      </p:sp>
      <p:sp>
        <p:nvSpPr>
          <p:cNvPr id="7171" name="Content Placeholder 2"/>
          <p:cNvSpPr>
            <a:spLocks noGrp="1"/>
          </p:cNvSpPr>
          <p:nvPr>
            <p:ph idx="1"/>
          </p:nvPr>
        </p:nvSpPr>
        <p:spPr>
          <a:xfrm>
            <a:off x="0" y="1447800"/>
            <a:ext cx="11493500" cy="4343400"/>
          </a:xfrm>
        </p:spPr>
        <p:txBody>
          <a:bodyPr/>
          <a:lstStyle/>
          <a:p>
            <a:pPr marL="0" indent="0" eaLnBrk="1" hangingPunct="1">
              <a:buNone/>
            </a:pPr>
            <a:r>
              <a:rPr lang="en-US" altLang="en-US" sz="3600" dirty="0" smtClean="0">
                <a:solidFill>
                  <a:srgbClr val="002060"/>
                </a:solidFill>
              </a:rPr>
              <a:t>4) New Technology – Steel / air brakes/ refrigeration, telegraph, telephone, electricity, typewriter, mass production</a:t>
            </a:r>
          </a:p>
          <a:p>
            <a:pPr marL="0" indent="0" eaLnBrk="1" hangingPunct="1">
              <a:buNone/>
            </a:pPr>
            <a:r>
              <a:rPr lang="en-US" altLang="en-US" sz="3600" dirty="0" smtClean="0">
                <a:solidFill>
                  <a:srgbClr val="002060"/>
                </a:solidFill>
              </a:rPr>
              <a:t>5) Growth of cities- (steel/electricity public utilities)</a:t>
            </a:r>
          </a:p>
          <a:p>
            <a:pPr marL="0" indent="0" eaLnBrk="1" hangingPunct="1">
              <a:buNone/>
            </a:pPr>
            <a:r>
              <a:rPr lang="en-US" altLang="en-US" sz="3600" dirty="0" smtClean="0">
                <a:solidFill>
                  <a:srgbClr val="002060"/>
                </a:solidFill>
              </a:rPr>
              <a:t>6) New forms of business – corporation,  trusts </a:t>
            </a:r>
          </a:p>
          <a:p>
            <a:pPr eaLnBrk="1" hangingPunct="1"/>
            <a:endParaRPr lang="en-US" altLang="en-US" sz="3600" dirty="0" smtClean="0"/>
          </a:p>
        </p:txBody>
      </p:sp>
      <p:pic>
        <p:nvPicPr>
          <p:cNvPr id="6148" name="Picture 2" descr="http://t0.gstatic.com/images?q=tbn:ANd9GcQxuw6KDW6ywaqhQiI5M6rMV9LBEsYhOXwue2ZFnAJCuCVBwFc2j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300" y="5067300"/>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633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a:xfrm>
            <a:off x="0" y="-203200"/>
            <a:ext cx="12192000" cy="1828800"/>
          </a:xfrm>
        </p:spPr>
        <p:txBody>
          <a:bodyPr/>
          <a:lstStyle/>
          <a:p>
            <a:pPr eaLnBrk="1" hangingPunct="1">
              <a:defRPr/>
            </a:pPr>
            <a:r>
              <a:rPr lang="en-US" sz="2000" b="1" u="sng" dirty="0"/>
              <a:t>CAUSES</a:t>
            </a:r>
            <a:r>
              <a:rPr lang="en-US" sz="2000" b="1" dirty="0"/>
              <a:t>:</a:t>
            </a:r>
            <a:r>
              <a:rPr lang="en-US" sz="2000" dirty="0"/>
              <a:t> </a:t>
            </a:r>
            <a:r>
              <a:rPr lang="en-US" sz="2000" dirty="0">
                <a:hlinkClick r:id="rId2"/>
              </a:rPr>
              <a:t>Homestead Steel Strike: </a:t>
            </a:r>
            <a:r>
              <a:rPr lang="en-US" sz="2000" dirty="0"/>
              <a:t>Workers went on strike for higher wages. Management refused to negotiate and locked out the workers, however the workers broke in and took control of the mill. Management hired the Pinkerton Police, which is a private security force, to take control back. 300 </a:t>
            </a:r>
            <a:r>
              <a:rPr lang="en-US" sz="2000" dirty="0" err="1"/>
              <a:t>Pinkertons</a:t>
            </a:r>
            <a:r>
              <a:rPr lang="en-US" sz="2000" dirty="0"/>
              <a:t> arrived by barge and were greeted by the workers. For 12 hours a battle ensued. The end result was the </a:t>
            </a:r>
            <a:r>
              <a:rPr lang="en-US" sz="2000" dirty="0" err="1"/>
              <a:t>Pinkertons</a:t>
            </a:r>
            <a:r>
              <a:rPr lang="en-US" sz="2000" dirty="0"/>
              <a:t> surrendered.  </a:t>
            </a:r>
            <a:endParaRPr lang="en-US" dirty="0" smtClean="0"/>
          </a:p>
        </p:txBody>
      </p:sp>
      <p:pic>
        <p:nvPicPr>
          <p:cNvPr id="40963" name="Picture 4" descr="homestead"/>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429001" y="1351592"/>
            <a:ext cx="6464299" cy="550640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9316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a:xfrm>
            <a:off x="0" y="-127000"/>
            <a:ext cx="12192000" cy="1447800"/>
          </a:xfrm>
        </p:spPr>
        <p:txBody>
          <a:bodyPr/>
          <a:lstStyle/>
          <a:p>
            <a:pPr eaLnBrk="1" hangingPunct="1">
              <a:defRPr/>
            </a:pPr>
            <a:r>
              <a:rPr lang="en-US" sz="2400" b="1" u="sng" dirty="0"/>
              <a:t>RESULTS:</a:t>
            </a:r>
            <a:r>
              <a:rPr lang="en-US" sz="2400" dirty="0"/>
              <a:t> Carnegie then requested help from the Pennsylvania National Guard to restore control over the strikers after the </a:t>
            </a:r>
            <a:r>
              <a:rPr lang="en-US" sz="2400" dirty="0" err="1"/>
              <a:t>Pinkertons</a:t>
            </a:r>
            <a:r>
              <a:rPr lang="en-US" sz="2400" dirty="0"/>
              <a:t> had failed. Carnegie replaced 1700 strikers with new workers called strike breakers (scabs). </a:t>
            </a:r>
          </a:p>
        </p:txBody>
      </p:sp>
      <p:pic>
        <p:nvPicPr>
          <p:cNvPr id="41987" name="Picture 4" descr="homestead"/>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48100" y="787288"/>
            <a:ext cx="7112000" cy="59753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458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715000" y="1371600"/>
            <a:ext cx="4800600" cy="2547938"/>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6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A “Company</a:t>
            </a:r>
            <a:br>
              <a:rPr kumimoji="0" lang="en-US" altLang="en-US" sz="46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br>
            <a:r>
              <a:rPr kumimoji="0" lang="en-US" altLang="en-US" sz="46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Town”: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6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Pullman, Illinois</a:t>
            </a:r>
          </a:p>
        </p:txBody>
      </p:sp>
      <p:pic>
        <p:nvPicPr>
          <p:cNvPr id="17411" name="Picture 3" descr="map-Pullman's Model Town"/>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2057400" y="304800"/>
            <a:ext cx="3354388" cy="6400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188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Weyerhauser Company Town V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8901"/>
            <a:ext cx="84582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3816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495800" y="152401"/>
            <a:ext cx="6096000" cy="823913"/>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8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Pullman Cars</a:t>
            </a:r>
          </a:p>
        </p:txBody>
      </p:sp>
      <p:pic>
        <p:nvPicPr>
          <p:cNvPr id="18435" name="Picture 3" descr="Pullman_car_interio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752600" y="533400"/>
            <a:ext cx="3733800" cy="29654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4" descr="Pullman_car_exterior"/>
          <p:cNvPicPr>
            <a:picLocks noChangeAspect="1" noChangeArrowheads="1"/>
          </p:cNvPicPr>
          <p:nvPr/>
        </p:nvPicPr>
        <p:blipFill>
          <a:blip r:embed="rId3">
            <a:lum contrast="6000"/>
            <a:extLst>
              <a:ext uri="{28A0092B-C50C-407E-A947-70E740481C1C}">
                <a14:useLocalDpi xmlns:a14="http://schemas.microsoft.com/office/drawing/2010/main" val="0"/>
              </a:ext>
            </a:extLst>
          </a:blip>
          <a:srcRect t="16000" b="14667"/>
          <a:stretch>
            <a:fillRect/>
          </a:stretch>
        </p:blipFill>
        <p:spPr bwMode="auto">
          <a:xfrm>
            <a:off x="5943600" y="914400"/>
            <a:ext cx="4267200" cy="2311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5" descr="Pullmn_porte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1752601" y="3571876"/>
            <a:ext cx="2435225" cy="32861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8614" name="Text Box 6"/>
          <p:cNvSpPr txBox="1">
            <a:spLocks noChangeArrowheads="1"/>
          </p:cNvSpPr>
          <p:nvPr/>
        </p:nvSpPr>
        <p:spPr bwMode="auto">
          <a:xfrm>
            <a:off x="4191000" y="4724400"/>
            <a:ext cx="205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200" b="0" i="0" u="none" strike="noStrike" kern="1200" cap="none" spc="0" normalizeH="0" baseline="0" noProof="0">
                <a:ln>
                  <a:noFill/>
                </a:ln>
                <a:solidFill>
                  <a:prstClr val="black"/>
                </a:solidFill>
                <a:effectLst>
                  <a:outerShdw blurRad="38100" dist="38100" dir="2700000" algn="tl">
                    <a:srgbClr val="FFFFFF"/>
                  </a:outerShdw>
                </a:effectLst>
                <a:uLnTx/>
                <a:uFillTx/>
                <a:latin typeface="Comic Sans MS" pitchFamily="66" charset="0"/>
                <a:ea typeface="+mn-ea"/>
                <a:cs typeface="+mn-cs"/>
              </a:rPr>
              <a:t>A Pullman porter</a:t>
            </a:r>
          </a:p>
        </p:txBody>
      </p:sp>
      <p:pic>
        <p:nvPicPr>
          <p:cNvPr id="18439" name="Picture 8" descr="ExplorePAHistory-a0b9z4-a_3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302000"/>
            <a:ext cx="47244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236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971800" y="228600"/>
            <a:ext cx="7543800" cy="762000"/>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The Pullman Strike of 1894</a:t>
            </a:r>
          </a:p>
        </p:txBody>
      </p:sp>
      <p:pic>
        <p:nvPicPr>
          <p:cNvPr id="19459" name="Picture 3" descr="RR Strike of 1877-damage"/>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6857" t="4056" r="4391" b="798"/>
          <a:stretch>
            <a:fillRect/>
          </a:stretch>
        </p:blipFill>
        <p:spPr bwMode="auto">
          <a:xfrm>
            <a:off x="4724401" y="1143000"/>
            <a:ext cx="4037013" cy="4876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9636" name="Text Box 4"/>
          <p:cNvSpPr txBox="1">
            <a:spLocks noChangeArrowheads="1"/>
          </p:cNvSpPr>
          <p:nvPr/>
        </p:nvSpPr>
        <p:spPr bwMode="auto">
          <a:xfrm>
            <a:off x="3200400" y="6096001"/>
            <a:ext cx="7239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000" b="1" i="1" u="none" strike="noStrike" kern="1200" cap="none" spc="0" normalizeH="0" baseline="0" noProof="0">
                <a:ln>
                  <a:noFill/>
                </a:ln>
                <a:solidFill>
                  <a:srgbClr val="3333CC"/>
                </a:solidFill>
                <a:effectLst>
                  <a:outerShdw blurRad="38100" dist="38100" dir="2700000" algn="tl">
                    <a:srgbClr val="000000"/>
                  </a:outerShdw>
                </a:effectLst>
                <a:uLnTx/>
                <a:uFillTx/>
                <a:latin typeface="Comic Sans MS" pitchFamily="66" charset="0"/>
                <a:ea typeface="+mn-ea"/>
                <a:cs typeface="+mn-cs"/>
              </a:rPr>
              <a:t>Government by injunction!</a:t>
            </a:r>
          </a:p>
        </p:txBody>
      </p:sp>
    </p:spTree>
    <p:extLst>
      <p:ext uri="{BB962C8B-B14F-4D97-AF65-F5344CB8AC3E}">
        <p14:creationId xmlns:p14="http://schemas.microsoft.com/office/powerpoint/2010/main" val="4564751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0" y="-92075"/>
            <a:ext cx="10515600" cy="1325563"/>
          </a:xfrm>
        </p:spPr>
        <p:txBody>
          <a:bodyPr/>
          <a:lstStyle/>
          <a:p>
            <a:pPr eaLnBrk="1" hangingPunct="1">
              <a:defRPr/>
            </a:pPr>
            <a:r>
              <a:rPr lang="en-US" dirty="0" smtClean="0"/>
              <a:t>Pullman Strike: </a:t>
            </a:r>
          </a:p>
        </p:txBody>
      </p:sp>
      <p:sp>
        <p:nvSpPr>
          <p:cNvPr id="82947" name="Rectangle 3"/>
          <p:cNvSpPr>
            <a:spLocks noGrp="1" noRot="1" noChangeArrowheads="1"/>
          </p:cNvSpPr>
          <p:nvPr>
            <p:ph type="body" idx="1"/>
          </p:nvPr>
        </p:nvSpPr>
        <p:spPr>
          <a:xfrm>
            <a:off x="901701" y="5739058"/>
            <a:ext cx="9766299" cy="2491032"/>
          </a:xfrm>
        </p:spPr>
        <p:txBody>
          <a:bodyPr/>
          <a:lstStyle/>
          <a:p>
            <a:pPr eaLnBrk="1" hangingPunct="1">
              <a:defRPr/>
            </a:pPr>
            <a:r>
              <a:rPr lang="en-US" dirty="0" smtClean="0"/>
              <a:t>National Guard fires on Pullman strikers, from </a:t>
            </a:r>
            <a:r>
              <a:rPr lang="en-US" i="1" dirty="0" smtClean="0"/>
              <a:t>Harper's Weekly</a:t>
            </a:r>
            <a:r>
              <a:rPr lang="en-US" dirty="0" smtClean="0"/>
              <a:t> (1894) </a:t>
            </a:r>
          </a:p>
        </p:txBody>
      </p:sp>
      <p:sp>
        <p:nvSpPr>
          <p:cNvPr id="38917" name="Text Box 9"/>
          <p:cNvSpPr txBox="1">
            <a:spLocks noChangeArrowheads="1"/>
          </p:cNvSpPr>
          <p:nvPr/>
        </p:nvSpPr>
        <p:spPr bwMode="auto">
          <a:xfrm>
            <a:off x="114300" y="850900"/>
            <a:ext cx="120777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CAUSES:</a:t>
            </a: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Owner George Pullman, who hoped to prevent labor discontent, </a:t>
            </a:r>
            <a:r>
              <a:rPr kumimoji="0" lang="en-US" alt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was </a:t>
            </a: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willing to grant high wages. Pullman housed his workers in a company town. Instead of living in tenements like other industrial workers of the day, Pullman workers lived in attractive company-owned houses, with indoor plumbing, gas, and sewers.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However, workers for Pullman lived in a "company town" where everything was owned by the corporation, including their housing and local store. The Pullman Company controlled every aspect of their lives, and practiced "debt slavery" Money owed was automatically deducted from workers' paychecks and frequently workers would never see their earnings at all. The workers children were responsible for the debt if the parents didn’t pay it off. </a:t>
            </a:r>
          </a:p>
        </p:txBody>
      </p:sp>
      <p:pic>
        <p:nvPicPr>
          <p:cNvPr id="38916" name="Picture 5" descr="National Guard fires on Pullman strikers, from Harper's Weekly (1894)">
            <a:hlinkClick r:id="rId2" tooltip="National Guard fires on Pullman strikers, from Harper's Weekly (1894)"/>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300" y="25391"/>
            <a:ext cx="8559800" cy="571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64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a:xfrm>
            <a:off x="0" y="-282575"/>
            <a:ext cx="10515600" cy="1325563"/>
          </a:xfrm>
        </p:spPr>
        <p:txBody>
          <a:bodyPr/>
          <a:lstStyle/>
          <a:p>
            <a:pPr eaLnBrk="1" hangingPunct="1">
              <a:defRPr/>
            </a:pPr>
            <a:r>
              <a:rPr lang="en-US" dirty="0" smtClean="0"/>
              <a:t>Pullman Strike continued:</a:t>
            </a:r>
          </a:p>
        </p:txBody>
      </p:sp>
      <p:sp>
        <p:nvSpPr>
          <p:cNvPr id="83971" name="Rectangle 3"/>
          <p:cNvSpPr>
            <a:spLocks noGrp="1" noRot="1" noChangeArrowheads="1"/>
          </p:cNvSpPr>
          <p:nvPr>
            <p:ph type="body" idx="1"/>
          </p:nvPr>
        </p:nvSpPr>
        <p:spPr>
          <a:xfrm>
            <a:off x="0" y="723900"/>
            <a:ext cx="12293600" cy="5375276"/>
          </a:xfrm>
        </p:spPr>
        <p:txBody>
          <a:bodyPr>
            <a:noAutofit/>
          </a:bodyPr>
          <a:lstStyle/>
          <a:p>
            <a:pPr eaLnBrk="1" hangingPunct="1">
              <a:buFont typeface="Arial" panose="020B0604020202020204" pitchFamily="34" charset="0"/>
              <a:buNone/>
              <a:defRPr/>
            </a:pPr>
            <a:r>
              <a:rPr lang="en-US" b="1" u="sng" dirty="0"/>
              <a:t>RESULTS</a:t>
            </a:r>
          </a:p>
          <a:p>
            <a:pPr eaLnBrk="1" hangingPunct="1">
              <a:defRPr/>
            </a:pPr>
            <a:r>
              <a:rPr lang="en-US" dirty="0"/>
              <a:t>During the major economic downturn of the early 1890s, George Pullman cut wages without reducing the workers’ rent and other expenses. Discontented workers decided to stage a strike.</a:t>
            </a:r>
          </a:p>
          <a:p>
            <a:pPr eaLnBrk="1" hangingPunct="1">
              <a:defRPr/>
            </a:pPr>
            <a:r>
              <a:rPr lang="en-US" dirty="0"/>
              <a:t>The strike effectively shut down production in the Pullman factories and led to a lockout.</a:t>
            </a:r>
          </a:p>
          <a:p>
            <a:pPr eaLnBrk="1" hangingPunct="1">
              <a:defRPr/>
            </a:pPr>
            <a:r>
              <a:rPr lang="en-US" dirty="0"/>
              <a:t>The strike was eventually broken up by 12,000 U.S Army troops </a:t>
            </a:r>
          </a:p>
          <a:p>
            <a:pPr eaLnBrk="1" hangingPunct="1">
              <a:defRPr/>
            </a:pPr>
            <a:r>
              <a:rPr lang="en-US" dirty="0"/>
              <a:t>President Grover Cleveland ordered the troops be sent in on the basis that the strike interfered with the delivery of U.S. Mail. </a:t>
            </a:r>
          </a:p>
          <a:p>
            <a:pPr eaLnBrk="1" hangingPunct="1">
              <a:defRPr/>
            </a:pPr>
            <a:r>
              <a:rPr lang="en-US" dirty="0"/>
              <a:t>Federal Judge in Chicago issued an injunction against the strikers ordering them to stop striking.</a:t>
            </a:r>
          </a:p>
          <a:p>
            <a:pPr eaLnBrk="1" hangingPunct="1">
              <a:defRPr/>
            </a:pPr>
            <a:r>
              <a:rPr lang="en-US" dirty="0"/>
              <a:t>By the end of the strike 13 strikers were killed and 57 were wounded. An estimated $80 million worth of property was damaged </a:t>
            </a:r>
          </a:p>
        </p:txBody>
      </p:sp>
    </p:spTree>
    <p:extLst>
      <p:ext uri="{BB962C8B-B14F-4D97-AF65-F5344CB8AC3E}">
        <p14:creationId xmlns:p14="http://schemas.microsoft.com/office/powerpoint/2010/main" val="15871408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2133600" y="-228600"/>
            <a:ext cx="7772400" cy="762000"/>
          </a:xfrm>
        </p:spPr>
        <p:txBody>
          <a:bodyPr/>
          <a:lstStyle/>
          <a:p>
            <a:pPr eaLnBrk="1" hangingPunct="1"/>
            <a:r>
              <a:rPr lang="en-US" altLang="en-US" sz="2800"/>
              <a:t>Sweat shop  1905</a:t>
            </a:r>
          </a:p>
        </p:txBody>
      </p:sp>
      <p:pic>
        <p:nvPicPr>
          <p:cNvPr id="21507" name="Picture 4" descr="sweatsho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457200"/>
            <a:ext cx="8305800" cy="617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103960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hlinkClick r:id="rId2"/>
              </a:rPr>
              <a:t>http://</a:t>
            </a:r>
            <a:r>
              <a:rPr lang="en-US" altLang="en-US" dirty="0" smtClean="0">
                <a:hlinkClick r:id="rId2"/>
              </a:rPr>
              <a:t>www.history.com/topics/triangle-shirtwaist-fire</a:t>
            </a:r>
            <a:r>
              <a:rPr lang="en-US" altLang="en-US" dirty="0" smtClean="0"/>
              <a:t> </a:t>
            </a:r>
          </a:p>
        </p:txBody>
      </p:sp>
      <p:sp>
        <p:nvSpPr>
          <p:cNvPr id="23555" name="Rectangle 3"/>
          <p:cNvSpPr>
            <a:spLocks noGrp="1" noChangeArrowheads="1"/>
          </p:cNvSpPr>
          <p:nvPr>
            <p:ph type="body" idx="1"/>
          </p:nvPr>
        </p:nvSpPr>
        <p:spPr/>
        <p:txBody>
          <a:bodyPr/>
          <a:lstStyle/>
          <a:p>
            <a:pPr eaLnBrk="1" hangingPunct="1"/>
            <a:endParaRPr lang="en-US" altLang="en-US" smtClean="0"/>
          </a:p>
        </p:txBody>
      </p:sp>
      <p:pic>
        <p:nvPicPr>
          <p:cNvPr id="73732" name="Picture 4" descr="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9144000" cy="62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aaa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764" y="0"/>
            <a:ext cx="456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427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73732"/>
                                        </p:tgtEl>
                                      </p:cBhvr>
                                    </p:animEffect>
                                    <p:set>
                                      <p:cBhvr>
                                        <p:cTn id="7" dur="1" fill="hold">
                                          <p:stCondLst>
                                            <p:cond delay="1999"/>
                                          </p:stCondLst>
                                        </p:cTn>
                                        <p:tgtEl>
                                          <p:spTgt spid="73732"/>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3734"/>
                                        </p:tgtEl>
                                        <p:attrNameLst>
                                          <p:attrName>style.visibility</p:attrName>
                                        </p:attrNameLst>
                                      </p:cBhvr>
                                      <p:to>
                                        <p:strVal val="visible"/>
                                      </p:to>
                                    </p:set>
                                    <p:animEffect transition="in" filter="fade">
                                      <p:cBhvr>
                                        <p:cTn id="11" dur="20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09800" y="-152400"/>
            <a:ext cx="7772400" cy="1295400"/>
          </a:xfrm>
        </p:spPr>
        <p:txBody>
          <a:bodyPr/>
          <a:lstStyle/>
          <a:p>
            <a:pPr eaLnBrk="1" hangingPunct="1">
              <a:defRPr/>
            </a:pPr>
            <a:r>
              <a:rPr lang="en-US" b="1" dirty="0" smtClean="0">
                <a:solidFill>
                  <a:schemeClr val="accent2"/>
                </a:solidFill>
                <a:effectLst>
                  <a:outerShdw blurRad="38100" dist="38100" dir="2700000" algn="tl">
                    <a:srgbClr val="C0C0C0"/>
                  </a:outerShdw>
                </a:effectLst>
              </a:rPr>
              <a:t>The Corporation</a:t>
            </a:r>
          </a:p>
        </p:txBody>
      </p:sp>
      <p:sp>
        <p:nvSpPr>
          <p:cNvPr id="63491" name="Rectangle 3"/>
          <p:cNvSpPr>
            <a:spLocks noGrp="1" noChangeArrowheads="1"/>
          </p:cNvSpPr>
          <p:nvPr>
            <p:ph type="body" idx="1"/>
          </p:nvPr>
        </p:nvSpPr>
        <p:spPr>
          <a:xfrm>
            <a:off x="0" y="1143000"/>
            <a:ext cx="12192000" cy="4953000"/>
          </a:xfrm>
        </p:spPr>
        <p:txBody>
          <a:bodyPr/>
          <a:lstStyle/>
          <a:p>
            <a:pPr eaLnBrk="1" hangingPunct="1">
              <a:defRPr/>
            </a:pPr>
            <a:r>
              <a:rPr lang="en-US" sz="2400" b="1" dirty="0">
                <a:solidFill>
                  <a:srgbClr val="FF6600"/>
                </a:solidFill>
              </a:rPr>
              <a:t>A form of business organization that became increasingly popular during the Industrial Revolution</a:t>
            </a:r>
          </a:p>
          <a:p>
            <a:pPr eaLnBrk="1" hangingPunct="1">
              <a:defRPr/>
            </a:pPr>
            <a:r>
              <a:rPr lang="en-US" sz="2400" b="1" dirty="0">
                <a:solidFill>
                  <a:srgbClr val="FF6600"/>
                </a:solidFill>
              </a:rPr>
              <a:t>As businesses got bigger, it took larger and larger amounts of </a:t>
            </a:r>
            <a:r>
              <a:rPr lang="en-US" sz="2400" b="1" dirty="0">
                <a:solidFill>
                  <a:srgbClr val="008000"/>
                </a:solidFill>
              </a:rPr>
              <a:t>CAPITAL ($$)</a:t>
            </a:r>
            <a:r>
              <a:rPr lang="en-US" sz="2400" b="1" dirty="0">
                <a:solidFill>
                  <a:srgbClr val="FF6600"/>
                </a:solidFill>
              </a:rPr>
              <a:t> to start such a business</a:t>
            </a:r>
          </a:p>
          <a:p>
            <a:pPr eaLnBrk="1" hangingPunct="1">
              <a:defRPr/>
            </a:pPr>
            <a:r>
              <a:rPr lang="en-US" sz="2400" b="1" dirty="0">
                <a:solidFill>
                  <a:srgbClr val="FF6600"/>
                </a:solidFill>
              </a:rPr>
              <a:t>3 major advantages of a corporation:</a:t>
            </a:r>
          </a:p>
          <a:p>
            <a:pPr lvl="1" eaLnBrk="1" hangingPunct="1">
              <a:defRPr/>
            </a:pPr>
            <a:r>
              <a:rPr lang="en-US" sz="2000" b="1" dirty="0">
                <a:solidFill>
                  <a:srgbClr val="008000"/>
                </a:solidFill>
                <a:effectLst>
                  <a:outerShdw blurRad="38100" dist="38100" dir="2700000" algn="tl">
                    <a:srgbClr val="C0C0C0"/>
                  </a:outerShdw>
                </a:effectLst>
              </a:rPr>
              <a:t>Can raise money through the </a:t>
            </a:r>
            <a:r>
              <a:rPr lang="en-US" sz="2000" b="1" u="sng" dirty="0">
                <a:solidFill>
                  <a:srgbClr val="008000"/>
                </a:solidFill>
                <a:effectLst>
                  <a:outerShdw blurRad="38100" dist="38100" dir="2700000" algn="tl">
                    <a:srgbClr val="C0C0C0"/>
                  </a:outerShdw>
                </a:effectLst>
              </a:rPr>
              <a:t>sale of STOCK</a:t>
            </a:r>
            <a:r>
              <a:rPr lang="en-US" sz="2000" b="1" dirty="0">
                <a:solidFill>
                  <a:srgbClr val="008000"/>
                </a:solidFill>
                <a:effectLst>
                  <a:outerShdw blurRad="38100" dist="38100" dir="2700000" algn="tl">
                    <a:srgbClr val="C0C0C0"/>
                  </a:outerShdw>
                </a:effectLst>
              </a:rPr>
              <a:t> – shares of ownership in the corporation</a:t>
            </a:r>
          </a:p>
          <a:p>
            <a:pPr lvl="1" eaLnBrk="1" hangingPunct="1">
              <a:defRPr/>
            </a:pPr>
            <a:r>
              <a:rPr lang="en-US" sz="2000" b="1" u="sng" dirty="0">
                <a:solidFill>
                  <a:srgbClr val="008000"/>
                </a:solidFill>
                <a:effectLst>
                  <a:outerShdw blurRad="38100" dist="38100" dir="2700000" algn="tl">
                    <a:srgbClr val="C0C0C0"/>
                  </a:outerShdw>
                </a:effectLst>
              </a:rPr>
              <a:t>Limited Liability</a:t>
            </a:r>
            <a:r>
              <a:rPr lang="en-US" sz="2000" b="1" dirty="0">
                <a:solidFill>
                  <a:srgbClr val="008000"/>
                </a:solidFill>
                <a:effectLst>
                  <a:outerShdw blurRad="38100" dist="38100" dir="2700000" algn="tl">
                    <a:srgbClr val="C0C0C0"/>
                  </a:outerShdw>
                </a:effectLst>
              </a:rPr>
              <a:t> – stockholders are not liable for debts of the corporation larger than what they have already invested</a:t>
            </a:r>
            <a:r>
              <a:rPr lang="en-US" sz="2000" b="1" dirty="0">
                <a:effectLst>
                  <a:outerShdw blurRad="38100" dist="38100" dir="2700000" algn="tl">
                    <a:srgbClr val="C0C0C0"/>
                  </a:outerShdw>
                </a:effectLst>
              </a:rPr>
              <a:t> </a:t>
            </a:r>
          </a:p>
          <a:p>
            <a:pPr lvl="1" eaLnBrk="1" hangingPunct="1">
              <a:defRPr/>
            </a:pPr>
            <a:r>
              <a:rPr lang="en-US" sz="2000" b="1" u="sng" dirty="0">
                <a:solidFill>
                  <a:srgbClr val="008000"/>
                </a:solidFill>
                <a:effectLst>
                  <a:outerShdw blurRad="38100" dist="38100" dir="2700000" algn="tl">
                    <a:srgbClr val="C0C0C0"/>
                  </a:outerShdw>
                </a:effectLst>
              </a:rPr>
              <a:t>Immortality</a:t>
            </a:r>
            <a:r>
              <a:rPr lang="en-US" sz="2000" b="1" dirty="0">
                <a:solidFill>
                  <a:srgbClr val="008000"/>
                </a:solidFill>
                <a:effectLst>
                  <a:outerShdw blurRad="38100" dist="38100" dir="2700000" algn="tl">
                    <a:srgbClr val="C0C0C0"/>
                  </a:outerShdw>
                </a:effectLst>
              </a:rPr>
              <a:t> – Corporations outlive their individual owners</a:t>
            </a:r>
          </a:p>
        </p:txBody>
      </p:sp>
      <p:pic>
        <p:nvPicPr>
          <p:cNvPr id="63492" name="Picture 4" descr="H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000626"/>
            <a:ext cx="1905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descr="gn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5029200"/>
            <a:ext cx="18653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descr="microsoft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4959350"/>
            <a:ext cx="19050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boeing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984750"/>
            <a:ext cx="21336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8" descr="asat_boe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5211764"/>
            <a:ext cx="33528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9" descr="bnsf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5029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960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linds(horizontal)">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blinds(horizontal)">
                                      <p:cBhvr>
                                        <p:cTn id="12" dur="500"/>
                                        <p:tgtEl>
                                          <p:spTgt spid="63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blinds(horizontal)">
                                      <p:cBhvr>
                                        <p:cTn id="17" dur="500"/>
                                        <p:tgtEl>
                                          <p:spTgt spid="63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mph" presetSubtype="0" fill="hold" nodeType="clickEffect">
                                  <p:stCondLst>
                                    <p:cond delay="0"/>
                                  </p:stCondLst>
                                  <p:childTnLst>
                                    <p:animScale>
                                      <p:cBhvr>
                                        <p:cTn id="21" dur="2000" fill="hold"/>
                                        <p:tgtEl>
                                          <p:spTgt spid="63491">
                                            <p:txEl>
                                              <p:pRg st="3" end="3"/>
                                            </p:txEl>
                                          </p:spTgt>
                                        </p:tgtEl>
                                      </p:cBhvr>
                                      <p:by x="150000" y="150000"/>
                                    </p:animScale>
                                  </p:childTnLst>
                                </p:cTn>
                              </p:par>
                              <p:par>
                                <p:cTn id="22" presetID="6" presetClass="emph" presetSubtype="0" fill="hold" nodeType="withEffect">
                                  <p:stCondLst>
                                    <p:cond delay="0"/>
                                  </p:stCondLst>
                                  <p:childTnLst>
                                    <p:animScale>
                                      <p:cBhvr>
                                        <p:cTn id="23" dur="2000" fill="hold"/>
                                        <p:tgtEl>
                                          <p:spTgt spid="63491">
                                            <p:txEl>
                                              <p:pRg st="4" end="4"/>
                                            </p:txEl>
                                          </p:spTgt>
                                        </p:tgtEl>
                                      </p:cBhvr>
                                      <p:by x="150000" y="150000"/>
                                    </p:animScale>
                                  </p:childTnLst>
                                </p:cTn>
                              </p:par>
                              <p:par>
                                <p:cTn id="24" presetID="6" presetClass="emph" presetSubtype="0" fill="hold" nodeType="withEffect">
                                  <p:stCondLst>
                                    <p:cond delay="0"/>
                                  </p:stCondLst>
                                  <p:childTnLst>
                                    <p:animScale>
                                      <p:cBhvr>
                                        <p:cTn id="25" dur="2000" fill="hold"/>
                                        <p:tgtEl>
                                          <p:spTgt spid="63491">
                                            <p:txEl>
                                              <p:pRg st="5" end="5"/>
                                            </p:txEl>
                                          </p:spTgt>
                                        </p:tgtEl>
                                      </p:cBhvr>
                                      <p:by x="150000" y="150000"/>
                                    </p:animScale>
                                  </p:childTnLst>
                                </p:cTn>
                              </p:par>
                            </p:childTnLst>
                          </p:cTn>
                        </p:par>
                        <p:par>
                          <p:cTn id="26" fill="hold" nodeType="afterGroup">
                            <p:stCondLst>
                              <p:cond delay="2000"/>
                            </p:stCondLst>
                            <p:childTnLst>
                              <p:par>
                                <p:cTn id="27" presetID="10" presetClass="entr" presetSubtype="0" fill="hold" nodeType="afterEffect">
                                  <p:stCondLst>
                                    <p:cond delay="0"/>
                                  </p:stCondLst>
                                  <p:childTnLst>
                                    <p:set>
                                      <p:cBhvr>
                                        <p:cTn id="28" dur="1" fill="hold">
                                          <p:stCondLst>
                                            <p:cond delay="0"/>
                                          </p:stCondLst>
                                        </p:cTn>
                                        <p:tgtEl>
                                          <p:spTgt spid="63492"/>
                                        </p:tgtEl>
                                        <p:attrNameLst>
                                          <p:attrName>style.visibility</p:attrName>
                                        </p:attrNameLst>
                                      </p:cBhvr>
                                      <p:to>
                                        <p:strVal val="visible"/>
                                      </p:to>
                                    </p:set>
                                    <p:animEffect transition="in" filter="fade">
                                      <p:cBhvr>
                                        <p:cTn id="29" dur="3000"/>
                                        <p:tgtEl>
                                          <p:spTgt spid="63492"/>
                                        </p:tgtEl>
                                      </p:cBhvr>
                                    </p:animEffect>
                                  </p:childTnLst>
                                </p:cTn>
                              </p:par>
                            </p:childTnLst>
                          </p:cTn>
                        </p:par>
                        <p:par>
                          <p:cTn id="30" fill="hold" nodeType="afterGroup">
                            <p:stCondLst>
                              <p:cond delay="5000"/>
                            </p:stCondLst>
                            <p:childTnLst>
                              <p:par>
                                <p:cTn id="31" presetID="10" presetClass="entr" presetSubtype="0" fill="hold" nodeType="afterEffect">
                                  <p:stCondLst>
                                    <p:cond delay="0"/>
                                  </p:stCondLst>
                                  <p:childTnLst>
                                    <p:set>
                                      <p:cBhvr>
                                        <p:cTn id="32" dur="1" fill="hold">
                                          <p:stCondLst>
                                            <p:cond delay="0"/>
                                          </p:stCondLst>
                                        </p:cTn>
                                        <p:tgtEl>
                                          <p:spTgt spid="63493"/>
                                        </p:tgtEl>
                                        <p:attrNameLst>
                                          <p:attrName>style.visibility</p:attrName>
                                        </p:attrNameLst>
                                      </p:cBhvr>
                                      <p:to>
                                        <p:strVal val="visible"/>
                                      </p:to>
                                    </p:set>
                                    <p:animEffect transition="in" filter="fade">
                                      <p:cBhvr>
                                        <p:cTn id="33" dur="3000"/>
                                        <p:tgtEl>
                                          <p:spTgt spid="63493"/>
                                        </p:tgtEl>
                                      </p:cBhvr>
                                    </p:animEffect>
                                  </p:childTnLst>
                                </p:cTn>
                              </p:par>
                            </p:childTnLst>
                          </p:cTn>
                        </p:par>
                        <p:par>
                          <p:cTn id="34" fill="hold" nodeType="afterGroup">
                            <p:stCondLst>
                              <p:cond delay="8000"/>
                            </p:stCondLst>
                            <p:childTnLst>
                              <p:par>
                                <p:cTn id="35" presetID="10" presetClass="entr" presetSubtype="0" fill="hold" nodeType="afterEffect">
                                  <p:stCondLst>
                                    <p:cond delay="0"/>
                                  </p:stCondLst>
                                  <p:childTnLst>
                                    <p:set>
                                      <p:cBhvr>
                                        <p:cTn id="36" dur="1" fill="hold">
                                          <p:stCondLst>
                                            <p:cond delay="0"/>
                                          </p:stCondLst>
                                        </p:cTn>
                                        <p:tgtEl>
                                          <p:spTgt spid="63495"/>
                                        </p:tgtEl>
                                        <p:attrNameLst>
                                          <p:attrName>style.visibility</p:attrName>
                                        </p:attrNameLst>
                                      </p:cBhvr>
                                      <p:to>
                                        <p:strVal val="visible"/>
                                      </p:to>
                                    </p:set>
                                    <p:animEffect transition="in" filter="fade">
                                      <p:cBhvr>
                                        <p:cTn id="37" dur="2000"/>
                                        <p:tgtEl>
                                          <p:spTgt spid="63495"/>
                                        </p:tgtEl>
                                      </p:cBhvr>
                                    </p:animEffect>
                                  </p:childTnLst>
                                </p:cTn>
                              </p:par>
                            </p:childTnLst>
                          </p:cTn>
                        </p:par>
                        <p:par>
                          <p:cTn id="38" fill="hold" nodeType="afterGroup">
                            <p:stCondLst>
                              <p:cond delay="10000"/>
                            </p:stCondLst>
                            <p:childTnLst>
                              <p:par>
                                <p:cTn id="39" presetID="10" presetClass="entr" presetSubtype="0" fill="hold" nodeType="afterEffect">
                                  <p:stCondLst>
                                    <p:cond delay="0"/>
                                  </p:stCondLst>
                                  <p:childTnLst>
                                    <p:set>
                                      <p:cBhvr>
                                        <p:cTn id="40" dur="1" fill="hold">
                                          <p:stCondLst>
                                            <p:cond delay="0"/>
                                          </p:stCondLst>
                                        </p:cTn>
                                        <p:tgtEl>
                                          <p:spTgt spid="63496"/>
                                        </p:tgtEl>
                                        <p:attrNameLst>
                                          <p:attrName>style.visibility</p:attrName>
                                        </p:attrNameLst>
                                      </p:cBhvr>
                                      <p:to>
                                        <p:strVal val="visible"/>
                                      </p:to>
                                    </p:set>
                                    <p:animEffect transition="in" filter="fade">
                                      <p:cBhvr>
                                        <p:cTn id="41" dur="3000"/>
                                        <p:tgtEl>
                                          <p:spTgt spid="63496"/>
                                        </p:tgtEl>
                                      </p:cBhvr>
                                    </p:animEffect>
                                  </p:childTnLst>
                                </p:cTn>
                              </p:par>
                            </p:childTnLst>
                          </p:cTn>
                        </p:par>
                        <p:par>
                          <p:cTn id="42" fill="hold" nodeType="afterGroup">
                            <p:stCondLst>
                              <p:cond delay="13000"/>
                            </p:stCondLst>
                            <p:childTnLst>
                              <p:par>
                                <p:cTn id="43" presetID="10" presetClass="entr" presetSubtype="0" fill="hold" nodeType="afterEffect">
                                  <p:stCondLst>
                                    <p:cond delay="0"/>
                                  </p:stCondLst>
                                  <p:childTnLst>
                                    <p:set>
                                      <p:cBhvr>
                                        <p:cTn id="44" dur="1" fill="hold">
                                          <p:stCondLst>
                                            <p:cond delay="0"/>
                                          </p:stCondLst>
                                        </p:cTn>
                                        <p:tgtEl>
                                          <p:spTgt spid="63494"/>
                                        </p:tgtEl>
                                        <p:attrNameLst>
                                          <p:attrName>style.visibility</p:attrName>
                                        </p:attrNameLst>
                                      </p:cBhvr>
                                      <p:to>
                                        <p:strVal val="visible"/>
                                      </p:to>
                                    </p:set>
                                    <p:animEffect transition="in" filter="fade">
                                      <p:cBhvr>
                                        <p:cTn id="45" dur="2000"/>
                                        <p:tgtEl>
                                          <p:spTgt spid="63494"/>
                                        </p:tgtEl>
                                      </p:cBhvr>
                                    </p:animEffect>
                                  </p:childTnLst>
                                </p:cTn>
                              </p:par>
                            </p:childTnLst>
                          </p:cTn>
                        </p:par>
                        <p:par>
                          <p:cTn id="46" fill="hold" nodeType="afterGroup">
                            <p:stCondLst>
                              <p:cond delay="15000"/>
                            </p:stCondLst>
                            <p:childTnLst>
                              <p:par>
                                <p:cTn id="47" presetID="10" presetClass="entr" presetSubtype="0" fill="hold" nodeType="afterEffect">
                                  <p:stCondLst>
                                    <p:cond delay="0"/>
                                  </p:stCondLst>
                                  <p:childTnLst>
                                    <p:set>
                                      <p:cBhvr>
                                        <p:cTn id="48" dur="1" fill="hold">
                                          <p:stCondLst>
                                            <p:cond delay="0"/>
                                          </p:stCondLst>
                                        </p:cTn>
                                        <p:tgtEl>
                                          <p:spTgt spid="63497"/>
                                        </p:tgtEl>
                                        <p:attrNameLst>
                                          <p:attrName>style.visibility</p:attrName>
                                        </p:attrNameLst>
                                      </p:cBhvr>
                                      <p:to>
                                        <p:strVal val="visible"/>
                                      </p:to>
                                    </p:set>
                                    <p:animEffect transition="in" filter="fade">
                                      <p:cBhvr>
                                        <p:cTn id="49" dur="30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2209800" y="0"/>
            <a:ext cx="7772400" cy="1143000"/>
          </a:xfrm>
        </p:spPr>
        <p:txBody>
          <a:bodyPr/>
          <a:lstStyle/>
          <a:p>
            <a:pPr eaLnBrk="1" hangingPunct="1"/>
            <a:r>
              <a:rPr lang="en-US" altLang="en-US" sz="2400"/>
              <a:t>Anti Child Labor rally in New York City, early 1900s</a:t>
            </a:r>
          </a:p>
        </p:txBody>
      </p:sp>
      <p:pic>
        <p:nvPicPr>
          <p:cNvPr id="24579" name="Picture 4" descr="child-lab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922339"/>
            <a:ext cx="9144000" cy="623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58107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8686800" y="1981200"/>
            <a:ext cx="1981200" cy="2514600"/>
          </a:xfrm>
        </p:spPr>
        <p:txBody>
          <a:bodyPr/>
          <a:lstStyle/>
          <a:p>
            <a:pPr eaLnBrk="1" hangingPunct="1"/>
            <a:r>
              <a:rPr lang="en-US" altLang="en-US" sz="2400"/>
              <a:t>Textile strike Lawrence Massachusetts 1911-12</a:t>
            </a:r>
          </a:p>
        </p:txBody>
      </p:sp>
      <p:pic>
        <p:nvPicPr>
          <p:cNvPr id="25603" name="Picture 4" descr="clubbinginlawrence19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
            <a:ext cx="7239000" cy="686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398429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743200" y="152400"/>
            <a:ext cx="7543800" cy="1600438"/>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49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A Striker Confronts a SCAB!</a:t>
            </a:r>
          </a:p>
        </p:txBody>
      </p:sp>
      <p:pic>
        <p:nvPicPr>
          <p:cNvPr id="27651" name="Picture 3" descr="striker confronting a scab"/>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886201" y="1066801"/>
            <a:ext cx="4143375" cy="54197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982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Garment workers strik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1" y="0"/>
            <a:ext cx="48799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Text Box 7"/>
          <p:cNvSpPr txBox="1">
            <a:spLocks noChangeArrowheads="1"/>
          </p:cNvSpPr>
          <p:nvPr/>
        </p:nvSpPr>
        <p:spPr bwMode="auto">
          <a:xfrm>
            <a:off x="1752600" y="2784475"/>
            <a:ext cx="2590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outerShdw blurRad="38100" dist="38100" dir="2700000" algn="tl">
                    <a:srgbClr val="FFFFFF"/>
                  </a:outerShdw>
                </a:effectLst>
                <a:uLnTx/>
                <a:uFillTx/>
                <a:latin typeface="Calibri" panose="020F0502020204030204"/>
                <a:ea typeface="+mn-ea"/>
                <a:cs typeface="+mn-cs"/>
              </a:rPr>
              <a:t>ILGWU: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outerShdw blurRad="38100" dist="38100" dir="2700000" algn="tl">
                    <a:srgbClr val="FFFFFF"/>
                  </a:outerShdw>
                </a:effectLst>
                <a:uLnTx/>
                <a:uFillTx/>
                <a:latin typeface="Calibri" panose="020F0502020204030204"/>
                <a:ea typeface="+mn-ea"/>
                <a:cs typeface="+mn-cs"/>
              </a:rPr>
              <a:t>International Ladies Garment Workers Union</a:t>
            </a:r>
          </a:p>
        </p:txBody>
      </p:sp>
    </p:spTree>
    <p:extLst>
      <p:ext uri="{BB962C8B-B14F-4D97-AF65-F5344CB8AC3E}">
        <p14:creationId xmlns:p14="http://schemas.microsoft.com/office/powerpoint/2010/main" val="35938240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title"/>
          </p:nvPr>
        </p:nvSpPr>
        <p:spPr>
          <a:xfrm>
            <a:off x="7467600" y="609600"/>
            <a:ext cx="2971800" cy="4648200"/>
          </a:xfrm>
        </p:spPr>
        <p:txBody>
          <a:bodyPr/>
          <a:lstStyle/>
          <a:p>
            <a:pPr eaLnBrk="1" hangingPunct="1">
              <a:defRPr/>
            </a:pPr>
            <a:r>
              <a:rPr lang="en-US" sz="2400" b="1">
                <a:effectLst>
                  <a:outerShdw blurRad="38100" dist="38100" dir="2700000" algn="tl">
                    <a:srgbClr val="FFFFFF"/>
                  </a:outerShdw>
                </a:effectLst>
              </a:rPr>
              <a:t>Headline announcing Seattle General Strike, </a:t>
            </a:r>
            <a:br>
              <a:rPr lang="en-US" sz="2400" b="1">
                <a:effectLst>
                  <a:outerShdw blurRad="38100" dist="38100" dir="2700000" algn="tl">
                    <a:srgbClr val="FFFFFF"/>
                  </a:outerShdw>
                </a:effectLst>
              </a:rPr>
            </a:br>
            <a:r>
              <a:rPr lang="en-US" sz="2400" b="1">
                <a:effectLst>
                  <a:outerShdw blurRad="38100" dist="38100" dir="2700000" algn="tl">
                    <a:srgbClr val="FFFFFF"/>
                  </a:outerShdw>
                </a:effectLst>
              </a:rPr>
              <a:t>February 6, 1919</a:t>
            </a:r>
          </a:p>
        </p:txBody>
      </p:sp>
      <p:pic>
        <p:nvPicPr>
          <p:cNvPr id="29699" name="Picture 4" descr="Seattle General Strik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05000" y="0"/>
            <a:ext cx="5233988"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104657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p:txBody>
          <a:bodyPr/>
          <a:lstStyle/>
          <a:p>
            <a:pPr eaLnBrk="1" hangingPunct="1"/>
            <a:endParaRPr lang="en-US" altLang="en-US" smtClean="0"/>
          </a:p>
        </p:txBody>
      </p:sp>
      <p:pic>
        <p:nvPicPr>
          <p:cNvPr id="30723" name="Picture 4" descr="Wobbl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74613"/>
            <a:ext cx="9144000" cy="7053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133166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body" idx="1"/>
          </p:nvPr>
        </p:nvSpPr>
        <p:spPr>
          <a:xfrm>
            <a:off x="6934200" y="1066800"/>
            <a:ext cx="3429000" cy="5029200"/>
          </a:xfrm>
        </p:spPr>
        <p:txBody>
          <a:bodyPr/>
          <a:lstStyle/>
          <a:p>
            <a:pPr eaLnBrk="1" hangingPunct="1"/>
            <a:r>
              <a:rPr lang="en-US" altLang="en-US" sz="2400"/>
              <a:t>Eugene V. Debs</a:t>
            </a:r>
          </a:p>
          <a:p>
            <a:pPr eaLnBrk="1" hangingPunct="1"/>
            <a:r>
              <a:rPr lang="en-US" altLang="en-US" sz="2400"/>
              <a:t>Founder of the American Railway Union </a:t>
            </a:r>
          </a:p>
          <a:p>
            <a:pPr eaLnBrk="1" hangingPunct="1"/>
            <a:r>
              <a:rPr lang="en-US" altLang="en-US" sz="2400"/>
              <a:t>5 time Socialist Party candidate for President of the United States </a:t>
            </a:r>
          </a:p>
          <a:p>
            <a:pPr eaLnBrk="1" hangingPunct="1"/>
            <a:r>
              <a:rPr lang="en-US" altLang="en-US" sz="2400"/>
              <a:t>imprisoned during World War I for speaking out against the war</a:t>
            </a:r>
          </a:p>
        </p:txBody>
      </p:sp>
      <p:pic>
        <p:nvPicPr>
          <p:cNvPr id="31747" name="Picture 4" descr="Eugene V"/>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0" y="0"/>
            <a:ext cx="51816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502404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0" y="6096000"/>
            <a:ext cx="4953000" cy="762000"/>
          </a:xfrm>
        </p:spPr>
        <p:txBody>
          <a:bodyPr/>
          <a:lstStyle/>
          <a:p>
            <a:pPr eaLnBrk="1" hangingPunct="1"/>
            <a:r>
              <a:rPr lang="en-US" altLang="en-US" sz="2000" b="1"/>
              <a:t>Mother Jones  1830-1930</a:t>
            </a:r>
            <a:br>
              <a:rPr lang="en-US" altLang="en-US" sz="2000" b="1"/>
            </a:br>
            <a:r>
              <a:rPr lang="en-US" altLang="en-US" sz="2000" b="1"/>
              <a:t>“The Miner’s Angel”</a:t>
            </a:r>
          </a:p>
        </p:txBody>
      </p:sp>
      <p:pic>
        <p:nvPicPr>
          <p:cNvPr id="32771" name="Picture 4" descr="m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62484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6"/>
          <p:cNvSpPr txBox="1">
            <a:spLocks noChangeArrowheads="1"/>
          </p:cNvSpPr>
          <p:nvPr/>
        </p:nvSpPr>
        <p:spPr bwMode="auto">
          <a:xfrm>
            <a:off x="7848600" y="762001"/>
            <a:ext cx="28194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5715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auto" latinLnBrk="0" hangingPunct="1">
              <a:lnSpc>
                <a:spcPct val="100000"/>
              </a:lnSpc>
              <a:spcBef>
                <a:spcPct val="50000"/>
              </a:spcBef>
              <a:spcAft>
                <a:spcPts val="0"/>
              </a:spcAft>
              <a:buClr>
                <a:srgbClr val="FF0000"/>
              </a:buClr>
              <a:buSzTx/>
              <a:buFontTx/>
              <a:buChar char="•"/>
              <a:tabLst/>
              <a:defRPr/>
            </a:pPr>
            <a:r>
              <a:rPr kumimoji="0" lang="en-US" sz="2400" b="0" i="0" u="none" strike="noStrike" kern="1200" cap="none" spc="0" normalizeH="0" baseline="0" noProof="0">
                <a:ln>
                  <a:noFill/>
                </a:ln>
                <a:solidFill>
                  <a:prstClr val="black"/>
                </a:solidFill>
                <a:effectLst>
                  <a:outerShdw blurRad="38100" dist="38100" dir="2700000" algn="tl">
                    <a:srgbClr val="FFFFFF"/>
                  </a:outerShdw>
                </a:effectLst>
                <a:uLnTx/>
                <a:uFillTx/>
                <a:latin typeface="Baskerville Old Face" pitchFamily="18" charset="0"/>
                <a:ea typeface="+mn-ea"/>
                <a:cs typeface="+mn-cs"/>
              </a:rPr>
              <a:t>Mary Harris Jones.</a:t>
            </a:r>
          </a:p>
          <a:p>
            <a:pPr marL="457200" marR="0" lvl="0" indent="-457200" algn="l" defTabSz="914400" rtl="0" eaLnBrk="1" fontAlgn="auto" latinLnBrk="0" hangingPunct="1">
              <a:lnSpc>
                <a:spcPct val="100000"/>
              </a:lnSpc>
              <a:spcBef>
                <a:spcPct val="50000"/>
              </a:spcBef>
              <a:spcAft>
                <a:spcPts val="0"/>
              </a:spcAft>
              <a:buClr>
                <a:srgbClr val="FF0000"/>
              </a:buClr>
              <a:buSzTx/>
              <a:buFontTx/>
              <a:buChar char="•"/>
              <a:tabLst/>
              <a:defRPr/>
            </a:pPr>
            <a:r>
              <a:rPr kumimoji="0" lang="en-US" sz="2400" b="0" i="0" u="none" strike="noStrike" kern="1200" cap="none" spc="0" normalizeH="0" baseline="0" noProof="0">
                <a:ln>
                  <a:noFill/>
                </a:ln>
                <a:solidFill>
                  <a:prstClr val="black"/>
                </a:solidFill>
                <a:effectLst>
                  <a:outerShdw blurRad="38100" dist="38100" dir="2700000" algn="tl">
                    <a:srgbClr val="FFFFFF"/>
                  </a:outerShdw>
                </a:effectLst>
                <a:uLnTx/>
                <a:uFillTx/>
                <a:latin typeface="Baskerville Old Face" pitchFamily="18" charset="0"/>
                <a:ea typeface="+mn-ea"/>
                <a:cs typeface="+mn-cs"/>
              </a:rPr>
              <a:t>Organizer for the</a:t>
            </a:r>
            <a:br>
              <a:rPr kumimoji="0" lang="en-US" sz="2400" b="0" i="0" u="none" strike="noStrike" kern="1200" cap="none" spc="0" normalizeH="0" baseline="0" noProof="0">
                <a:ln>
                  <a:noFill/>
                </a:ln>
                <a:solidFill>
                  <a:prstClr val="black"/>
                </a:solidFill>
                <a:effectLst>
                  <a:outerShdw blurRad="38100" dist="38100" dir="2700000" algn="tl">
                    <a:srgbClr val="FFFFFF"/>
                  </a:outerShdw>
                </a:effectLst>
                <a:uLnTx/>
                <a:uFillTx/>
                <a:latin typeface="Baskerville Old Face" pitchFamily="18" charset="0"/>
                <a:ea typeface="+mn-ea"/>
                <a:cs typeface="+mn-cs"/>
              </a:rPr>
            </a:br>
            <a:r>
              <a:rPr kumimoji="0" lang="en-US" sz="2400" b="0" i="0" u="none" strike="noStrike" kern="1200" cap="none" spc="0" normalizeH="0" baseline="0" noProof="0">
                <a:ln>
                  <a:noFill/>
                </a:ln>
                <a:solidFill>
                  <a:prstClr val="black"/>
                </a:solidFill>
                <a:effectLst>
                  <a:outerShdw blurRad="38100" dist="38100" dir="2700000" algn="tl">
                    <a:srgbClr val="FFFFFF"/>
                  </a:outerShdw>
                </a:effectLst>
                <a:uLnTx/>
                <a:uFillTx/>
                <a:latin typeface="Baskerville Old Face" pitchFamily="18" charset="0"/>
                <a:ea typeface="+mn-ea"/>
                <a:cs typeface="+mn-cs"/>
              </a:rPr>
              <a:t>United Mine</a:t>
            </a:r>
            <a:br>
              <a:rPr kumimoji="0" lang="en-US" sz="2400" b="0" i="0" u="none" strike="noStrike" kern="1200" cap="none" spc="0" normalizeH="0" baseline="0" noProof="0">
                <a:ln>
                  <a:noFill/>
                </a:ln>
                <a:solidFill>
                  <a:prstClr val="black"/>
                </a:solidFill>
                <a:effectLst>
                  <a:outerShdw blurRad="38100" dist="38100" dir="2700000" algn="tl">
                    <a:srgbClr val="FFFFFF"/>
                  </a:outerShdw>
                </a:effectLst>
                <a:uLnTx/>
                <a:uFillTx/>
                <a:latin typeface="Baskerville Old Face" pitchFamily="18" charset="0"/>
                <a:ea typeface="+mn-ea"/>
                <a:cs typeface="+mn-cs"/>
              </a:rPr>
            </a:br>
            <a:r>
              <a:rPr kumimoji="0" lang="en-US" sz="2400" b="0" i="0" u="none" strike="noStrike" kern="1200" cap="none" spc="0" normalizeH="0" baseline="0" noProof="0">
                <a:ln>
                  <a:noFill/>
                </a:ln>
                <a:solidFill>
                  <a:prstClr val="black"/>
                </a:solidFill>
                <a:effectLst>
                  <a:outerShdw blurRad="38100" dist="38100" dir="2700000" algn="tl">
                    <a:srgbClr val="FFFFFF"/>
                  </a:outerShdw>
                </a:effectLst>
                <a:uLnTx/>
                <a:uFillTx/>
                <a:latin typeface="Baskerville Old Face" pitchFamily="18" charset="0"/>
                <a:ea typeface="+mn-ea"/>
                <a:cs typeface="+mn-cs"/>
              </a:rPr>
              <a:t>Workers.</a:t>
            </a:r>
          </a:p>
          <a:p>
            <a:pPr marL="457200" marR="0" lvl="0" indent="-457200" algn="l" defTabSz="914400" rtl="0" eaLnBrk="1" fontAlgn="auto" latinLnBrk="0" hangingPunct="1">
              <a:lnSpc>
                <a:spcPct val="100000"/>
              </a:lnSpc>
              <a:spcBef>
                <a:spcPct val="50000"/>
              </a:spcBef>
              <a:spcAft>
                <a:spcPts val="0"/>
              </a:spcAft>
              <a:buClr>
                <a:srgbClr val="FF0000"/>
              </a:buClr>
              <a:buSzTx/>
              <a:buFontTx/>
              <a:buChar char="•"/>
              <a:tabLst/>
              <a:defRPr/>
            </a:pPr>
            <a:r>
              <a:rPr kumimoji="0" lang="en-US" sz="2400" b="0" i="0" u="none" strike="noStrike" kern="1200" cap="none" spc="0" normalizeH="0" baseline="0" noProof="0">
                <a:ln>
                  <a:noFill/>
                </a:ln>
                <a:solidFill>
                  <a:prstClr val="black"/>
                </a:solidFill>
                <a:effectLst>
                  <a:outerShdw blurRad="38100" dist="38100" dir="2700000" algn="tl">
                    <a:srgbClr val="FFFFFF"/>
                  </a:outerShdw>
                </a:effectLst>
                <a:uLnTx/>
                <a:uFillTx/>
                <a:latin typeface="Baskerville Old Face" pitchFamily="18" charset="0"/>
                <a:ea typeface="+mn-ea"/>
                <a:cs typeface="+mn-cs"/>
              </a:rPr>
              <a:t>Founded the Social</a:t>
            </a:r>
            <a:br>
              <a:rPr kumimoji="0" lang="en-US" sz="2400" b="0" i="0" u="none" strike="noStrike" kern="1200" cap="none" spc="0" normalizeH="0" baseline="0" noProof="0">
                <a:ln>
                  <a:noFill/>
                </a:ln>
                <a:solidFill>
                  <a:prstClr val="black"/>
                </a:solidFill>
                <a:effectLst>
                  <a:outerShdw blurRad="38100" dist="38100" dir="2700000" algn="tl">
                    <a:srgbClr val="FFFFFF"/>
                  </a:outerShdw>
                </a:effectLst>
                <a:uLnTx/>
                <a:uFillTx/>
                <a:latin typeface="Baskerville Old Face" pitchFamily="18" charset="0"/>
                <a:ea typeface="+mn-ea"/>
                <a:cs typeface="+mn-cs"/>
              </a:rPr>
            </a:br>
            <a:r>
              <a:rPr kumimoji="0" lang="en-US" sz="2400" b="0" i="0" u="none" strike="noStrike" kern="1200" cap="none" spc="0" normalizeH="0" baseline="0" noProof="0">
                <a:ln>
                  <a:noFill/>
                </a:ln>
                <a:solidFill>
                  <a:prstClr val="black"/>
                </a:solidFill>
                <a:effectLst>
                  <a:outerShdw blurRad="38100" dist="38100" dir="2700000" algn="tl">
                    <a:srgbClr val="FFFFFF"/>
                  </a:outerShdw>
                </a:effectLst>
                <a:uLnTx/>
                <a:uFillTx/>
                <a:latin typeface="Baskerville Old Face" pitchFamily="18" charset="0"/>
                <a:ea typeface="+mn-ea"/>
                <a:cs typeface="+mn-cs"/>
              </a:rPr>
              <a:t>Democratic Party </a:t>
            </a:r>
            <a:br>
              <a:rPr kumimoji="0" lang="en-US" sz="2400" b="0" i="0" u="none" strike="noStrike" kern="1200" cap="none" spc="0" normalizeH="0" baseline="0" noProof="0">
                <a:ln>
                  <a:noFill/>
                </a:ln>
                <a:solidFill>
                  <a:prstClr val="black"/>
                </a:solidFill>
                <a:effectLst>
                  <a:outerShdw blurRad="38100" dist="38100" dir="2700000" algn="tl">
                    <a:srgbClr val="FFFFFF"/>
                  </a:outerShdw>
                </a:effectLst>
                <a:uLnTx/>
                <a:uFillTx/>
                <a:latin typeface="Baskerville Old Face" pitchFamily="18" charset="0"/>
                <a:ea typeface="+mn-ea"/>
                <a:cs typeface="+mn-cs"/>
              </a:rPr>
            </a:br>
            <a:r>
              <a:rPr kumimoji="0" lang="en-US" sz="2400" b="0" i="0" u="none" strike="noStrike" kern="1200" cap="none" spc="0" normalizeH="0" baseline="0" noProof="0">
                <a:ln>
                  <a:noFill/>
                </a:ln>
                <a:solidFill>
                  <a:prstClr val="black"/>
                </a:solidFill>
                <a:effectLst>
                  <a:outerShdw blurRad="38100" dist="38100" dir="2700000" algn="tl">
                    <a:srgbClr val="FFFFFF"/>
                  </a:outerShdw>
                </a:effectLst>
                <a:uLnTx/>
                <a:uFillTx/>
                <a:latin typeface="Baskerville Old Face" pitchFamily="18" charset="0"/>
                <a:ea typeface="+mn-ea"/>
                <a:cs typeface="+mn-cs"/>
              </a:rPr>
              <a:t>in 1898.</a:t>
            </a:r>
          </a:p>
          <a:p>
            <a:pPr marL="457200" marR="0" lvl="0" indent="-457200" algn="l" defTabSz="914400" rtl="0" eaLnBrk="1" fontAlgn="auto" latinLnBrk="0" hangingPunct="1">
              <a:lnSpc>
                <a:spcPct val="100000"/>
              </a:lnSpc>
              <a:spcBef>
                <a:spcPct val="50000"/>
              </a:spcBef>
              <a:spcAft>
                <a:spcPts val="0"/>
              </a:spcAft>
              <a:buClr>
                <a:srgbClr val="FF0000"/>
              </a:buClr>
              <a:buSzTx/>
              <a:buFontTx/>
              <a:buChar char="•"/>
              <a:tabLst/>
              <a:defRPr/>
            </a:pPr>
            <a:r>
              <a:rPr kumimoji="0" lang="en-US" sz="2400" b="0" i="0" u="none" strike="noStrike" kern="1200" cap="none" spc="0" normalizeH="0" baseline="0" noProof="0">
                <a:ln>
                  <a:noFill/>
                </a:ln>
                <a:solidFill>
                  <a:prstClr val="black"/>
                </a:solidFill>
                <a:effectLst>
                  <a:outerShdw blurRad="38100" dist="38100" dir="2700000" algn="tl">
                    <a:srgbClr val="FFFFFF"/>
                  </a:outerShdw>
                </a:effectLst>
                <a:uLnTx/>
                <a:uFillTx/>
                <a:latin typeface="Baskerville Old Face" pitchFamily="18" charset="0"/>
                <a:ea typeface="+mn-ea"/>
                <a:cs typeface="+mn-cs"/>
              </a:rPr>
              <a:t>One of the founding members of the  I. W. W. in 1905.</a:t>
            </a:r>
          </a:p>
        </p:txBody>
      </p:sp>
    </p:spTree>
    <p:extLst>
      <p:ext uri="{BB962C8B-B14F-4D97-AF65-F5344CB8AC3E}">
        <p14:creationId xmlns:p14="http://schemas.microsoft.com/office/powerpoint/2010/main" val="2780662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2230">
                                            <p:txEl>
                                              <p:pRg st="0" end="0"/>
                                            </p:txEl>
                                          </p:spTgt>
                                        </p:tgtEl>
                                        <p:attrNameLst>
                                          <p:attrName>style.visibility</p:attrName>
                                        </p:attrNameLst>
                                      </p:cBhvr>
                                      <p:to>
                                        <p:strVal val="visible"/>
                                      </p:to>
                                    </p:set>
                                    <p:animEffect transition="in" filter="wedge">
                                      <p:cBhvr>
                                        <p:cTn id="7" dur="500"/>
                                        <p:tgtEl>
                                          <p:spTgt spid="522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52230">
                                            <p:txEl>
                                              <p:pRg st="1" end="1"/>
                                            </p:txEl>
                                          </p:spTgt>
                                        </p:tgtEl>
                                        <p:attrNameLst>
                                          <p:attrName>style.visibility</p:attrName>
                                        </p:attrNameLst>
                                      </p:cBhvr>
                                      <p:to>
                                        <p:strVal val="visible"/>
                                      </p:to>
                                    </p:set>
                                    <p:animEffect transition="in" filter="wedge">
                                      <p:cBhvr>
                                        <p:cTn id="12" dur="500"/>
                                        <p:tgtEl>
                                          <p:spTgt spid="522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52230">
                                            <p:txEl>
                                              <p:pRg st="2" end="2"/>
                                            </p:txEl>
                                          </p:spTgt>
                                        </p:tgtEl>
                                        <p:attrNameLst>
                                          <p:attrName>style.visibility</p:attrName>
                                        </p:attrNameLst>
                                      </p:cBhvr>
                                      <p:to>
                                        <p:strVal val="visible"/>
                                      </p:to>
                                    </p:set>
                                    <p:animEffect transition="in" filter="wedge">
                                      <p:cBhvr>
                                        <p:cTn id="17" dur="500"/>
                                        <p:tgtEl>
                                          <p:spTgt spid="522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52230">
                                            <p:txEl>
                                              <p:pRg st="3" end="3"/>
                                            </p:txEl>
                                          </p:spTgt>
                                        </p:tgtEl>
                                        <p:attrNameLst>
                                          <p:attrName>style.visibility</p:attrName>
                                        </p:attrNameLst>
                                      </p:cBhvr>
                                      <p:to>
                                        <p:strVal val="visible"/>
                                      </p:to>
                                    </p:set>
                                    <p:animEffect transition="in" filter="wedge">
                                      <p:cBhvr>
                                        <p:cTn id="22" dur="500"/>
                                        <p:tgtEl>
                                          <p:spTgt spid="522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971800" y="152400"/>
            <a:ext cx="7543800" cy="1446550"/>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400" b="0" i="0" u="none" strike="noStrike" kern="1200" cap="none" spc="0" normalizeH="0" baseline="0" noProof="0">
                <a:ln>
                  <a:noFill/>
                </a:ln>
                <a:solidFill>
                  <a:srgbClr val="E00000"/>
                </a:solidFill>
                <a:effectLst>
                  <a:outerShdw blurRad="38100" dist="38100" dir="2700000" algn="tl">
                    <a:srgbClr val="000000"/>
                  </a:outerShdw>
                </a:effectLst>
                <a:uLnTx/>
                <a:uFillTx/>
                <a:latin typeface="Britannic Bold" pitchFamily="34" charset="0"/>
                <a:ea typeface="+mn-ea"/>
                <a:cs typeface="+mn-cs"/>
              </a:rPr>
              <a:t>Industrial Workers of the World  </a:t>
            </a:r>
            <a:r>
              <a:rPr kumimoji="0" lang="en-US" sz="4400" b="0" i="0" u="none" strike="noStrike" kern="1200" cap="none" spc="0" normalizeH="0" baseline="0" noProof="0">
                <a:ln>
                  <a:noFill/>
                </a:ln>
                <a:solidFill>
                  <a:srgbClr val="E80000"/>
                </a:solidFill>
                <a:effectLst>
                  <a:outerShdw blurRad="38100" dist="38100" dir="2700000" algn="tl">
                    <a:srgbClr val="000000"/>
                  </a:outerShdw>
                </a:effectLst>
                <a:uLnTx/>
                <a:uFillTx/>
                <a:latin typeface="Britannic Bold" pitchFamily="34" charset="0"/>
                <a:ea typeface="+mn-ea"/>
                <a:cs typeface="+mn-cs"/>
              </a:rPr>
              <a:t>(</a:t>
            </a:r>
            <a:r>
              <a:rPr kumimoji="0" lang="en-US" sz="4400" b="0" i="0" u="none" strike="noStrike" kern="1200" cap="none" spc="0" normalizeH="0" baseline="0" noProof="0">
                <a:ln>
                  <a:noFill/>
                </a:ln>
                <a:solidFill>
                  <a:srgbClr val="3333CC"/>
                </a:solidFill>
                <a:effectLst>
                  <a:outerShdw blurRad="38100" dist="38100" dir="2700000" algn="tl">
                    <a:srgbClr val="000000"/>
                  </a:outerShdw>
                </a:effectLst>
                <a:uLnTx/>
                <a:uFillTx/>
                <a:latin typeface="Britannic Bold" pitchFamily="34" charset="0"/>
                <a:ea typeface="+mn-ea"/>
                <a:cs typeface="+mn-cs"/>
              </a:rPr>
              <a:t>“Wobblies”</a:t>
            </a:r>
            <a:r>
              <a:rPr kumimoji="0" lang="en-US" sz="4400" b="0" i="0" u="none" strike="noStrike" kern="1200" cap="none" spc="0" normalizeH="0" baseline="0" noProof="0">
                <a:ln>
                  <a:noFill/>
                </a:ln>
                <a:solidFill>
                  <a:srgbClr val="E80000"/>
                </a:solidFill>
                <a:effectLst>
                  <a:outerShdw blurRad="38100" dist="38100" dir="2700000" algn="tl">
                    <a:srgbClr val="000000"/>
                  </a:outerShdw>
                </a:effectLst>
                <a:uLnTx/>
                <a:uFillTx/>
                <a:latin typeface="Britannic Bold" pitchFamily="34" charset="0"/>
                <a:ea typeface="+mn-ea"/>
                <a:cs typeface="+mn-cs"/>
              </a:rPr>
              <a:t>)</a:t>
            </a:r>
          </a:p>
        </p:txBody>
      </p:sp>
      <p:pic>
        <p:nvPicPr>
          <p:cNvPr id="33795" name="Picture 3" descr="IWW chart"/>
          <p:cNvPicPr>
            <a:picLocks noChangeAspect="1" noChangeArrowheads="1"/>
          </p:cNvPicPr>
          <p:nvPr/>
        </p:nvPicPr>
        <p:blipFill>
          <a:blip r:embed="rId2">
            <a:lum contrast="6000"/>
            <a:extLst>
              <a:ext uri="{28A0092B-C50C-407E-A947-70E740481C1C}">
                <a14:useLocalDpi xmlns:a14="http://schemas.microsoft.com/office/drawing/2010/main" val="0"/>
              </a:ext>
            </a:extLst>
          </a:blip>
          <a:srcRect l="13637" r="15152"/>
          <a:stretch>
            <a:fillRect/>
          </a:stretch>
        </p:blipFill>
        <p:spPr bwMode="auto">
          <a:xfrm>
            <a:off x="4648200" y="1676400"/>
            <a:ext cx="3811588" cy="5181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8438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09800" y="228601"/>
            <a:ext cx="7543800" cy="823913"/>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8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I W W</a:t>
            </a:r>
            <a:endParaRPr kumimoji="0" lang="en-US" altLang="en-US" sz="3600" b="1" i="1" u="none" strike="noStrike" kern="1200" cap="none" spc="0" normalizeH="0" baseline="0" noProof="0">
              <a:ln>
                <a:noFill/>
              </a:ln>
              <a:solidFill>
                <a:srgbClr val="E00000"/>
              </a:solidFill>
              <a:effectLst/>
              <a:uLnTx/>
              <a:uFillTx/>
              <a:latin typeface="Britannic Bold" panose="020B0903060703020204" pitchFamily="34" charset="0"/>
              <a:ea typeface="+mn-ea"/>
              <a:cs typeface="+mn-cs"/>
            </a:endParaRPr>
          </a:p>
        </p:txBody>
      </p:sp>
      <p:pic>
        <p:nvPicPr>
          <p:cNvPr id="34819" name="Picture 3" descr="IWW logo"/>
          <p:cNvPicPr>
            <a:picLocks noChangeAspect="1" noChangeArrowheads="1"/>
          </p:cNvPicPr>
          <p:nvPr/>
        </p:nvPicPr>
        <p:blipFill>
          <a:blip r:embed="rId2">
            <a:extLst>
              <a:ext uri="{28A0092B-C50C-407E-A947-70E740481C1C}">
                <a14:useLocalDpi xmlns:a14="http://schemas.microsoft.com/office/drawing/2010/main" val="0"/>
              </a:ext>
            </a:extLst>
          </a:blip>
          <a:srcRect l="8676" t="5582" r="11497" b="8838"/>
          <a:stretch>
            <a:fillRect/>
          </a:stretch>
        </p:blipFill>
        <p:spPr bwMode="auto">
          <a:xfrm>
            <a:off x="4648200" y="1143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IWW membership card"/>
          <p:cNvPicPr>
            <a:picLocks noChangeAspect="1" noChangeArrowheads="1"/>
          </p:cNvPicPr>
          <p:nvPr/>
        </p:nvPicPr>
        <p:blipFill>
          <a:blip r:embed="rId3">
            <a:clrChange>
              <a:clrFrom>
                <a:srgbClr val="DBDDDA"/>
              </a:clrFrom>
              <a:clrTo>
                <a:srgbClr val="DBDDDA">
                  <a:alpha val="0"/>
                </a:srgbClr>
              </a:clrTo>
            </a:clrChange>
            <a:extLst>
              <a:ext uri="{28A0092B-C50C-407E-A947-70E740481C1C}">
                <a14:useLocalDpi xmlns:a14="http://schemas.microsoft.com/office/drawing/2010/main" val="0"/>
              </a:ext>
            </a:extLst>
          </a:blip>
          <a:srcRect/>
          <a:stretch>
            <a:fillRect/>
          </a:stretch>
        </p:blipFill>
        <p:spPr bwMode="auto">
          <a:xfrm rot="-2189787">
            <a:off x="1295401" y="914400"/>
            <a:ext cx="35417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poster-IWW-One Big Union of all the Workers"/>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4524" t="1587" r="4996" b="3175"/>
          <a:stretch>
            <a:fillRect/>
          </a:stretch>
        </p:blipFill>
        <p:spPr bwMode="auto">
          <a:xfrm>
            <a:off x="7162800" y="1371600"/>
            <a:ext cx="3149600" cy="4724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7" descr="Everett_IWWComing_19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609976"/>
            <a:ext cx="24765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867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307463"/>
            <a:ext cx="11976100" cy="1263650"/>
          </a:xfrm>
        </p:spPr>
        <p:txBody>
          <a:bodyPr>
            <a:normAutofit/>
          </a:bodyPr>
          <a:lstStyle/>
          <a:p>
            <a:pPr eaLnBrk="1" hangingPunct="1"/>
            <a:r>
              <a:rPr lang="en-US" altLang="en-US" dirty="0" smtClean="0"/>
              <a:t>Labor and Unions-The Beginning </a:t>
            </a:r>
          </a:p>
        </p:txBody>
      </p:sp>
      <p:pic>
        <p:nvPicPr>
          <p:cNvPr id="7171" name="Picture 5" descr="BE0658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1" y="838200"/>
            <a:ext cx="38274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86-19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371600"/>
            <a:ext cx="35861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8"/>
          <p:cNvSpPr txBox="1">
            <a:spLocks noChangeArrowheads="1"/>
          </p:cNvSpPr>
          <p:nvPr/>
        </p:nvSpPr>
        <p:spPr bwMode="auto">
          <a:xfrm>
            <a:off x="5791200" y="3352801"/>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VS.</a:t>
            </a:r>
          </a:p>
        </p:txBody>
      </p:sp>
      <p:sp>
        <p:nvSpPr>
          <p:cNvPr id="21513" name="Text Box 9"/>
          <p:cNvSpPr txBox="1">
            <a:spLocks noChangeArrowheads="1"/>
          </p:cNvSpPr>
          <p:nvPr/>
        </p:nvSpPr>
        <p:spPr bwMode="auto">
          <a:xfrm rot="-1767379">
            <a:off x="1981200" y="2971801"/>
            <a:ext cx="838200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Matura MT Script Capitals" panose="03020802060602070202" pitchFamily="66" charset="0"/>
                <a:ea typeface="+mn-ea"/>
                <a:cs typeface="Arial" panose="020B0604020202020204" pitchFamily="34" charset="0"/>
              </a:rPr>
              <a:t>Bloodiest labor history in the world!</a:t>
            </a:r>
          </a:p>
        </p:txBody>
      </p:sp>
    </p:spTree>
    <p:extLst>
      <p:ext uri="{BB962C8B-B14F-4D97-AF65-F5344CB8AC3E}">
        <p14:creationId xmlns:p14="http://schemas.microsoft.com/office/powerpoint/2010/main" val="670545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additive="base">
                                        <p:cTn id="7" dur="500" fill="hold"/>
                                        <p:tgtEl>
                                          <p:spTgt spid="21513"/>
                                        </p:tgtEl>
                                        <p:attrNameLst>
                                          <p:attrName>ppt_x</p:attrName>
                                        </p:attrNameLst>
                                      </p:cBhvr>
                                      <p:tavLst>
                                        <p:tav tm="0">
                                          <p:val>
                                            <p:strVal val="#ppt_x"/>
                                          </p:val>
                                        </p:tav>
                                        <p:tav tm="100000">
                                          <p:val>
                                            <p:strVal val="#ppt_x"/>
                                          </p:val>
                                        </p:tav>
                                      </p:tavLst>
                                    </p:anim>
                                    <p:anim calcmode="lin" valueType="num">
                                      <p:cBhvr additive="base">
                                        <p:cTn id="8"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p:nvPr>
        </p:nvSpPr>
        <p:spPr>
          <a:xfrm>
            <a:off x="2209800" y="0"/>
            <a:ext cx="7772400" cy="685800"/>
          </a:xfrm>
        </p:spPr>
        <p:txBody>
          <a:bodyPr/>
          <a:lstStyle/>
          <a:p>
            <a:pPr eaLnBrk="1" hangingPunct="1">
              <a:defRPr/>
            </a:pPr>
            <a:r>
              <a:rPr lang="en-US" sz="2800" b="1">
                <a:effectLst>
                  <a:outerShdw blurRad="38100" dist="38100" dir="2700000" algn="tl">
                    <a:srgbClr val="FFFFFF"/>
                  </a:outerShdw>
                </a:effectLst>
              </a:rPr>
              <a:t>Big Bill Haywood, founder of the Wobblies</a:t>
            </a:r>
          </a:p>
        </p:txBody>
      </p:sp>
      <p:pic>
        <p:nvPicPr>
          <p:cNvPr id="35843" name="Picture 8" descr="Big Bill Haywoo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762000"/>
            <a:ext cx="7162800" cy="556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1" name="Text Box 9"/>
          <p:cNvSpPr txBox="1">
            <a:spLocks noChangeArrowheads="1"/>
          </p:cNvSpPr>
          <p:nvPr/>
        </p:nvSpPr>
        <p:spPr bwMode="auto">
          <a:xfrm>
            <a:off x="8763000" y="1905000"/>
            <a:ext cx="1905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FF0000"/>
              </a:buClr>
              <a:buSzTx/>
              <a:buFont typeface="Wingdings" pitchFamily="2" charset="2"/>
              <a:buChar char="M"/>
              <a:tabLst/>
              <a:defRPr/>
            </a:pPr>
            <a:r>
              <a:rPr kumimoji="0" lang="en-US" sz="1800" b="0" i="0" u="none" strike="noStrike" kern="1200" cap="none" spc="0" normalizeH="0" baseline="0" noProof="0">
                <a:ln>
                  <a:noFill/>
                </a:ln>
                <a:solidFill>
                  <a:prstClr val="black"/>
                </a:solidFill>
                <a:effectLst>
                  <a:outerShdw blurRad="38100" dist="38100" dir="2700000" algn="tl">
                    <a:srgbClr val="FFFFFF"/>
                  </a:outerShdw>
                </a:effectLst>
                <a:uLnTx/>
                <a:uFillTx/>
                <a:latin typeface="Calibri" panose="020F0502020204030204"/>
                <a:ea typeface="+mn-ea"/>
                <a:cs typeface="+mn-cs"/>
              </a:rPr>
              <a:t>Violence was justified to overthrow capitalism.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5093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class_pyram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24401" y="0"/>
            <a:ext cx="55403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Rectangle 8"/>
          <p:cNvSpPr>
            <a:spLocks noGrp="1" noChangeArrowheads="1"/>
          </p:cNvSpPr>
          <p:nvPr>
            <p:ph type="title"/>
          </p:nvPr>
        </p:nvSpPr>
        <p:spPr>
          <a:xfrm>
            <a:off x="2057400" y="685800"/>
            <a:ext cx="2362200" cy="4419600"/>
          </a:xfrm>
        </p:spPr>
        <p:txBody>
          <a:bodyPr/>
          <a:lstStyle/>
          <a:p>
            <a:pPr eaLnBrk="1" hangingPunct="1"/>
            <a:r>
              <a:rPr lang="en-US" altLang="en-US" sz="2400"/>
              <a:t>IWW explanation of Capitalist society</a:t>
            </a:r>
          </a:p>
        </p:txBody>
      </p:sp>
    </p:spTree>
    <p:extLst>
      <p:ext uri="{BB962C8B-B14F-4D97-AF65-F5344CB8AC3E}">
        <p14:creationId xmlns:p14="http://schemas.microsoft.com/office/powerpoint/2010/main" val="10174100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Everett Massac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0"/>
            <a:ext cx="54102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7" name="Rectangle 7"/>
          <p:cNvSpPr>
            <a:spLocks noGrp="1" noChangeArrowheads="1"/>
          </p:cNvSpPr>
          <p:nvPr>
            <p:ph type="title"/>
          </p:nvPr>
        </p:nvSpPr>
        <p:spPr>
          <a:xfrm>
            <a:off x="1752600" y="609600"/>
            <a:ext cx="2514600" cy="4267200"/>
          </a:xfrm>
        </p:spPr>
        <p:txBody>
          <a:bodyPr/>
          <a:lstStyle/>
          <a:p>
            <a:pPr eaLnBrk="1" hangingPunct="1">
              <a:defRPr/>
            </a:pPr>
            <a:r>
              <a:rPr lang="en-US" sz="2800" b="1">
                <a:effectLst>
                  <a:outerShdw blurRad="38100" dist="38100" dir="2700000" algn="tl">
                    <a:srgbClr val="FFFFFF"/>
                  </a:outerShdw>
                </a:effectLst>
              </a:rPr>
              <a:t>Everett </a:t>
            </a:r>
            <a:br>
              <a:rPr lang="en-US" sz="2800" b="1">
                <a:effectLst>
                  <a:outerShdw blurRad="38100" dist="38100" dir="2700000" algn="tl">
                    <a:srgbClr val="FFFFFF"/>
                  </a:outerShdw>
                </a:effectLst>
              </a:rPr>
            </a:br>
            <a:r>
              <a:rPr lang="en-US" sz="2800" b="1">
                <a:effectLst>
                  <a:outerShdw blurRad="38100" dist="38100" dir="2700000" algn="tl">
                    <a:srgbClr val="FFFFFF"/>
                  </a:outerShdw>
                </a:effectLst>
              </a:rPr>
              <a:t>Herald</a:t>
            </a:r>
            <a:br>
              <a:rPr lang="en-US" sz="2800" b="1">
                <a:effectLst>
                  <a:outerShdw blurRad="38100" dist="38100" dir="2700000" algn="tl">
                    <a:srgbClr val="FFFFFF"/>
                  </a:outerShdw>
                </a:effectLst>
              </a:rPr>
            </a:br>
            <a:r>
              <a:rPr lang="en-US" sz="2800" b="1">
                <a:effectLst>
                  <a:outerShdw blurRad="38100" dist="38100" dir="2700000" algn="tl">
                    <a:srgbClr val="FFFFFF"/>
                  </a:outerShdw>
                </a:effectLst>
              </a:rPr>
              <a:t>November 6, 1916</a:t>
            </a:r>
          </a:p>
        </p:txBody>
      </p:sp>
    </p:spTree>
    <p:extLst>
      <p:ext uri="{BB962C8B-B14F-4D97-AF65-F5344CB8AC3E}">
        <p14:creationId xmlns:p14="http://schemas.microsoft.com/office/powerpoint/2010/main" val="18670852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iw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0"/>
            <a:ext cx="5924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5" name="Picture 11" descr="2112526322_d2182bd1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91440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6" name="Picture 12" descr="bilde?Site=DH&amp;Date=20091105&amp;Category=NEWS01&amp;ArtNo=711059865&amp;Ref=AR&amp;MaxW=306&amp;MaxH=2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1" y="0"/>
            <a:ext cx="62388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462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7835"/>
                                        </p:tgtEl>
                                        <p:attrNameLst>
                                          <p:attrName>style.visibility</p:attrName>
                                        </p:attrNameLst>
                                      </p:cBhvr>
                                      <p:to>
                                        <p:strVal val="visible"/>
                                      </p:to>
                                    </p:set>
                                    <p:animEffect transition="in" filter="dissolve">
                                      <p:cBhvr>
                                        <p:cTn id="7" dur="1000"/>
                                        <p:tgtEl>
                                          <p:spTgt spid="778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7836"/>
                                        </p:tgtEl>
                                        <p:attrNameLst>
                                          <p:attrName>style.visibility</p:attrName>
                                        </p:attrNameLst>
                                      </p:cBhvr>
                                      <p:to>
                                        <p:strVal val="visible"/>
                                      </p:to>
                                    </p:set>
                                    <p:animEffect transition="in" filter="dissolve">
                                      <p:cBhvr>
                                        <p:cTn id="12" dur="1000"/>
                                        <p:tgtEl>
                                          <p:spTgt spid="77836"/>
                                        </p:tgtEl>
                                      </p:cBhvr>
                                    </p:animEffect>
                                  </p:childTnLst>
                                </p:cTn>
                              </p:par>
                              <p:par>
                                <p:cTn id="13" presetID="10" presetClass="exit" presetSubtype="0" fill="hold" nodeType="withEffect">
                                  <p:stCondLst>
                                    <p:cond delay="0"/>
                                  </p:stCondLst>
                                  <p:childTnLst>
                                    <p:animEffect transition="out" filter="fade">
                                      <p:cBhvr>
                                        <p:cTn id="14" dur="2000"/>
                                        <p:tgtEl>
                                          <p:spTgt spid="77835"/>
                                        </p:tgtEl>
                                      </p:cBhvr>
                                    </p:animEffect>
                                    <p:set>
                                      <p:cBhvr>
                                        <p:cTn id="15" dur="1" fill="hold">
                                          <p:stCondLst>
                                            <p:cond delay="1999"/>
                                          </p:stCondLst>
                                        </p:cTn>
                                        <p:tgtEl>
                                          <p:spTgt spid="778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0" y="-76200"/>
            <a:ext cx="4648200" cy="2124075"/>
          </a:xfrm>
          <a:prstGeom prst="rect">
            <a:avLst/>
          </a:prstGeom>
          <a:noFill/>
          <a:ln>
            <a:noFill/>
          </a:ln>
          <a:effectLst>
            <a:outerShdw dist="1796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a:ln>
                  <a:noFill/>
                </a:ln>
                <a:solidFill>
                  <a:srgbClr val="E00000"/>
                </a:solidFill>
                <a:effectLst/>
                <a:uLnTx/>
                <a:uFillTx/>
                <a:latin typeface="Britannic Bold" panose="020B0903060703020204" pitchFamily="34" charset="0"/>
                <a:ea typeface="+mn-ea"/>
                <a:cs typeface="+mn-cs"/>
              </a:rPr>
              <a:t>The Rise &amp; Decline of Organized Labor</a:t>
            </a:r>
          </a:p>
        </p:txBody>
      </p:sp>
      <p:pic>
        <p:nvPicPr>
          <p:cNvPr id="46083" name="Picture 3" descr="chart - rise &amp; decline of organized labor - 1900-1999"/>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1410" t="2028" r="1390" b="1999"/>
          <a:stretch>
            <a:fillRect/>
          </a:stretch>
        </p:blipFill>
        <p:spPr bwMode="auto">
          <a:xfrm>
            <a:off x="0" y="2141539"/>
            <a:ext cx="6858000" cy="4114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5062" name="Picture 6" descr="http://www.heritage.org/~/media/images/reports/2013/01/ib3839_chart1.ash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464"/>
            <a:ext cx="5246688"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67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fade">
                                      <p:cBhvr>
                                        <p:cTn id="7" dur="1000"/>
                                        <p:tgtEl>
                                          <p:spTgt spid="45062"/>
                                        </p:tgtEl>
                                      </p:cBhvr>
                                    </p:animEffect>
                                    <p:anim calcmode="lin" valueType="num">
                                      <p:cBhvr>
                                        <p:cTn id="8" dur="1000" fill="hold"/>
                                        <p:tgtEl>
                                          <p:spTgt spid="45062"/>
                                        </p:tgtEl>
                                        <p:attrNameLst>
                                          <p:attrName>ppt_x</p:attrName>
                                        </p:attrNameLst>
                                      </p:cBhvr>
                                      <p:tavLst>
                                        <p:tav tm="0">
                                          <p:val>
                                            <p:strVal val="#ppt_x"/>
                                          </p:val>
                                        </p:tav>
                                        <p:tav tm="100000">
                                          <p:val>
                                            <p:strVal val="#ppt_x"/>
                                          </p:val>
                                        </p:tav>
                                      </p:tavLst>
                                    </p:anim>
                                    <p:anim calcmode="lin" valueType="num">
                                      <p:cBhvr>
                                        <p:cTn id="9" dur="1000" fill="hold"/>
                                        <p:tgtEl>
                                          <p:spTgt spid="450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endParaRPr lang="en-US" altLang="en-US" smtClean="0"/>
          </a:p>
        </p:txBody>
      </p:sp>
      <p:sp>
        <p:nvSpPr>
          <p:cNvPr id="47107" name="Content Placeholder 2"/>
          <p:cNvSpPr>
            <a:spLocks noGrp="1"/>
          </p:cNvSpPr>
          <p:nvPr>
            <p:ph idx="1"/>
          </p:nvPr>
        </p:nvSpPr>
        <p:spPr/>
        <p:txBody>
          <a:bodyPr/>
          <a:lstStyle/>
          <a:p>
            <a:pPr eaLnBrk="1" hangingPunct="1"/>
            <a:endParaRPr lang="en-US" altLang="en-US" smtClean="0"/>
          </a:p>
        </p:txBody>
      </p:sp>
      <p:pic>
        <p:nvPicPr>
          <p:cNvPr id="47108" name="Picture 6" descr="http://thinkprogress.org/wp-content/uploads/2011/10/top1percentchart_web_graph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225"/>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4191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altLang="en-US" smtClean="0"/>
          </a:p>
        </p:txBody>
      </p:sp>
      <p:pic>
        <p:nvPicPr>
          <p:cNvPr id="48131" name="Picture 6" descr="union-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938"/>
            <a:ext cx="80772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0"/>
            <a:ext cx="8823325" cy="680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943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0" y="-202407"/>
            <a:ext cx="10515600" cy="1325563"/>
          </a:xfrm>
        </p:spPr>
        <p:txBody>
          <a:bodyPr/>
          <a:lstStyle/>
          <a:p>
            <a:pPr eaLnBrk="1" hangingPunct="1">
              <a:defRPr/>
            </a:pPr>
            <a:r>
              <a:rPr lang="en-US" dirty="0" smtClean="0"/>
              <a:t>Unions Today</a:t>
            </a:r>
          </a:p>
        </p:txBody>
      </p:sp>
      <p:sp>
        <p:nvSpPr>
          <p:cNvPr id="97286" name="Rectangle 6"/>
          <p:cNvSpPr>
            <a:spLocks noGrp="1" noRot="1" noChangeArrowheads="1"/>
          </p:cNvSpPr>
          <p:nvPr>
            <p:ph sz="half" idx="1"/>
          </p:nvPr>
        </p:nvSpPr>
        <p:spPr>
          <a:xfrm>
            <a:off x="0" y="990600"/>
            <a:ext cx="6019800" cy="5186363"/>
          </a:xfrm>
        </p:spPr>
        <p:txBody>
          <a:bodyPr>
            <a:normAutofit lnSpcReduction="10000"/>
          </a:bodyPr>
          <a:lstStyle/>
          <a:p>
            <a:pPr eaLnBrk="1" hangingPunct="1">
              <a:defRPr/>
            </a:pPr>
            <a:r>
              <a:rPr lang="en-US" dirty="0" smtClean="0"/>
              <a:t>1945  33% of workers  </a:t>
            </a:r>
          </a:p>
          <a:p>
            <a:pPr eaLnBrk="1" hangingPunct="1">
              <a:defRPr/>
            </a:pPr>
            <a:r>
              <a:rPr lang="en-US" dirty="0" smtClean="0"/>
              <a:t>2008  12.4%</a:t>
            </a:r>
          </a:p>
          <a:p>
            <a:pPr eaLnBrk="1" hangingPunct="1">
              <a:defRPr/>
            </a:pPr>
            <a:r>
              <a:rPr lang="en-US" dirty="0" smtClean="0"/>
              <a:t>Not as powerful. Why?</a:t>
            </a:r>
          </a:p>
          <a:p>
            <a:pPr lvl="1" eaLnBrk="1" hangingPunct="1">
              <a:defRPr/>
            </a:pPr>
            <a:r>
              <a:rPr lang="en-US" sz="3600" dirty="0" smtClean="0"/>
              <a:t>Bad publicity</a:t>
            </a:r>
          </a:p>
          <a:p>
            <a:pPr lvl="1" eaLnBrk="1" hangingPunct="1">
              <a:defRPr/>
            </a:pPr>
            <a:r>
              <a:rPr lang="en-US" sz="3600" dirty="0" smtClean="0"/>
              <a:t>Foreign competition- cheaper workers overseas</a:t>
            </a:r>
          </a:p>
          <a:p>
            <a:pPr lvl="1" eaLnBrk="1" hangingPunct="1">
              <a:defRPr/>
            </a:pPr>
            <a:r>
              <a:rPr lang="en-US" sz="3600" dirty="0" smtClean="0"/>
              <a:t>Already good benefits- no further union need</a:t>
            </a:r>
          </a:p>
          <a:p>
            <a:pPr lvl="1" eaLnBrk="1" hangingPunct="1">
              <a:defRPr/>
            </a:pPr>
            <a:r>
              <a:rPr lang="en-US" sz="3600" dirty="0" smtClean="0"/>
              <a:t>Aggressive anti-union tactics</a:t>
            </a:r>
          </a:p>
        </p:txBody>
      </p:sp>
      <p:sp>
        <p:nvSpPr>
          <p:cNvPr id="97287" name="Rectangle 7"/>
          <p:cNvSpPr>
            <a:spLocks noGrp="1" noRot="1" noChangeArrowheads="1"/>
          </p:cNvSpPr>
          <p:nvPr>
            <p:ph sz="half" idx="2"/>
          </p:nvPr>
        </p:nvSpPr>
        <p:spPr/>
        <p:txBody>
          <a:bodyPr>
            <a:normAutofit lnSpcReduction="10000"/>
          </a:bodyPr>
          <a:lstStyle/>
          <a:p>
            <a:pPr eaLnBrk="1" hangingPunct="1">
              <a:defRPr/>
            </a:pPr>
            <a:endParaRPr lang="en-US" smtClean="0"/>
          </a:p>
        </p:txBody>
      </p:sp>
      <p:pic>
        <p:nvPicPr>
          <p:cNvPr id="44037" name="Picture 5" descr="svMEMBERS_wideweb__470x4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799" y="330201"/>
            <a:ext cx="6218295" cy="562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255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20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7286">
                                            <p:txEl>
                                              <p:pRg st="0" end="0"/>
                                            </p:txEl>
                                          </p:spTgt>
                                        </p:tgtEl>
                                        <p:attrNameLst>
                                          <p:attrName>style.visibility</p:attrName>
                                        </p:attrNameLst>
                                      </p:cBhvr>
                                      <p:to>
                                        <p:strVal val="visible"/>
                                      </p:to>
                                    </p:set>
                                    <p:anim calcmode="lin" valueType="num">
                                      <p:cBhvr additive="base">
                                        <p:cTn id="12" dur="500" fill="hold"/>
                                        <p:tgtEl>
                                          <p:spTgt spid="9728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72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7286">
                                            <p:txEl>
                                              <p:pRg st="1" end="1"/>
                                            </p:txEl>
                                          </p:spTgt>
                                        </p:tgtEl>
                                        <p:attrNameLst>
                                          <p:attrName>style.visibility</p:attrName>
                                        </p:attrNameLst>
                                      </p:cBhvr>
                                      <p:to>
                                        <p:strVal val="visible"/>
                                      </p:to>
                                    </p:set>
                                    <p:anim calcmode="lin" valueType="num">
                                      <p:cBhvr additive="base">
                                        <p:cTn id="18" dur="500" fill="hold"/>
                                        <p:tgtEl>
                                          <p:spTgt spid="9728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72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7286">
                                            <p:txEl>
                                              <p:pRg st="2" end="2"/>
                                            </p:txEl>
                                          </p:spTgt>
                                        </p:tgtEl>
                                        <p:attrNameLst>
                                          <p:attrName>style.visibility</p:attrName>
                                        </p:attrNameLst>
                                      </p:cBhvr>
                                      <p:to>
                                        <p:strVal val="visible"/>
                                      </p:to>
                                    </p:set>
                                    <p:anim calcmode="lin" valueType="num">
                                      <p:cBhvr additive="base">
                                        <p:cTn id="24" dur="500" fill="hold"/>
                                        <p:tgtEl>
                                          <p:spTgt spid="9728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72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97286">
                                            <p:txEl>
                                              <p:pRg st="3" end="3"/>
                                            </p:txEl>
                                          </p:spTgt>
                                        </p:tgtEl>
                                        <p:attrNameLst>
                                          <p:attrName>style.visibility</p:attrName>
                                        </p:attrNameLst>
                                      </p:cBhvr>
                                      <p:to>
                                        <p:strVal val="visible"/>
                                      </p:to>
                                    </p:set>
                                    <p:anim calcmode="lin" valueType="num">
                                      <p:cBhvr additive="base">
                                        <p:cTn id="30" dur="500" fill="hold"/>
                                        <p:tgtEl>
                                          <p:spTgt spid="9728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72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97286">
                                            <p:txEl>
                                              <p:pRg st="4" end="4"/>
                                            </p:txEl>
                                          </p:spTgt>
                                        </p:tgtEl>
                                        <p:attrNameLst>
                                          <p:attrName>style.visibility</p:attrName>
                                        </p:attrNameLst>
                                      </p:cBhvr>
                                      <p:to>
                                        <p:strVal val="visible"/>
                                      </p:to>
                                    </p:set>
                                    <p:anim calcmode="lin" valueType="num">
                                      <p:cBhvr additive="base">
                                        <p:cTn id="36" dur="500" fill="hold"/>
                                        <p:tgtEl>
                                          <p:spTgt spid="9728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72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97286">
                                            <p:txEl>
                                              <p:pRg st="5" end="5"/>
                                            </p:txEl>
                                          </p:spTgt>
                                        </p:tgtEl>
                                        <p:attrNameLst>
                                          <p:attrName>style.visibility</p:attrName>
                                        </p:attrNameLst>
                                      </p:cBhvr>
                                      <p:to>
                                        <p:strVal val="visible"/>
                                      </p:to>
                                    </p:set>
                                    <p:anim calcmode="lin" valueType="num">
                                      <p:cBhvr additive="base">
                                        <p:cTn id="42" dur="500" fill="hold"/>
                                        <p:tgtEl>
                                          <p:spTgt spid="9728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728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97286">
                                            <p:txEl>
                                              <p:pRg st="6" end="6"/>
                                            </p:txEl>
                                          </p:spTgt>
                                        </p:tgtEl>
                                        <p:attrNameLst>
                                          <p:attrName>style.visibility</p:attrName>
                                        </p:attrNameLst>
                                      </p:cBhvr>
                                      <p:to>
                                        <p:strVal val="visible"/>
                                      </p:to>
                                    </p:set>
                                    <p:anim calcmode="lin" valueType="num">
                                      <p:cBhvr additive="base">
                                        <p:cTn id="48" dur="500" fill="hold"/>
                                        <p:tgtEl>
                                          <p:spTgt spid="97286">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728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defRPr/>
            </a:pPr>
            <a:endParaRPr lang="en-US" smtClean="0"/>
          </a:p>
        </p:txBody>
      </p:sp>
      <p:sp>
        <p:nvSpPr>
          <p:cNvPr id="92163" name="Rectangle 3"/>
          <p:cNvSpPr>
            <a:spLocks noGrp="1" noRot="1" noChangeArrowheads="1"/>
          </p:cNvSpPr>
          <p:nvPr>
            <p:ph type="body" idx="1"/>
          </p:nvPr>
        </p:nvSpPr>
        <p:spPr/>
        <p:txBody>
          <a:bodyPr/>
          <a:lstStyle/>
          <a:p>
            <a:pPr eaLnBrk="1" hangingPunct="1">
              <a:defRPr/>
            </a:pPr>
            <a:endParaRPr lang="en-US" smtClean="0"/>
          </a:p>
        </p:txBody>
      </p:sp>
      <p:sp>
        <p:nvSpPr>
          <p:cNvPr id="45060" name="Text Box 6"/>
          <p:cNvSpPr txBox="1">
            <a:spLocks noChangeArrowheads="1"/>
          </p:cNvSpPr>
          <p:nvPr/>
        </p:nvSpPr>
        <p:spPr bwMode="auto">
          <a:xfrm>
            <a:off x="8229600" y="6248401"/>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December, 2008</a:t>
            </a:r>
          </a:p>
        </p:txBody>
      </p:sp>
      <p:pic>
        <p:nvPicPr>
          <p:cNvPr id="45061" name="Picture 8" descr="p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0"/>
            <a:ext cx="7797801" cy="647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1170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9" descr="walm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76200"/>
            <a:ext cx="7620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7" descr="walmart_pla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066800"/>
            <a:ext cx="40497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Rectangle 2"/>
          <p:cNvSpPr>
            <a:spLocks noGrp="1" noRot="1" noChangeArrowheads="1"/>
          </p:cNvSpPr>
          <p:nvPr>
            <p:ph type="title"/>
          </p:nvPr>
        </p:nvSpPr>
        <p:spPr/>
        <p:txBody>
          <a:bodyPr/>
          <a:lstStyle/>
          <a:p>
            <a:pPr eaLnBrk="1" hangingPunct="1">
              <a:defRPr/>
            </a:pPr>
            <a:r>
              <a:rPr lang="en-US" smtClean="0"/>
              <a:t>Unions today</a:t>
            </a:r>
          </a:p>
        </p:txBody>
      </p:sp>
      <p:sp>
        <p:nvSpPr>
          <p:cNvPr id="100355" name="Rectangle 3"/>
          <p:cNvSpPr>
            <a:spLocks noGrp="1" noRot="1" noChangeArrowheads="1"/>
          </p:cNvSpPr>
          <p:nvPr>
            <p:ph type="body" idx="1"/>
          </p:nvPr>
        </p:nvSpPr>
        <p:spPr/>
        <p:txBody>
          <a:bodyPr/>
          <a:lstStyle/>
          <a:p>
            <a:pPr eaLnBrk="1" hangingPunct="1">
              <a:defRPr/>
            </a:pPr>
            <a:endParaRPr lang="en-US" smtClean="0"/>
          </a:p>
        </p:txBody>
      </p:sp>
      <p:pic>
        <p:nvPicPr>
          <p:cNvPr id="46086" name="Picture 5" descr="Walmart+Un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6" y="3762376"/>
            <a:ext cx="48101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163513" y="223043"/>
            <a:ext cx="12230595" cy="4920457"/>
          </a:xfrm>
          <a:prstGeom prst="rect">
            <a:avLst/>
          </a:prstGeom>
        </p:spPr>
      </p:pic>
    </p:spTree>
    <p:extLst>
      <p:ext uri="{BB962C8B-B14F-4D97-AF65-F5344CB8AC3E}">
        <p14:creationId xmlns:p14="http://schemas.microsoft.com/office/powerpoint/2010/main" val="392023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b="1" dirty="0" smtClean="0">
                <a:solidFill>
                  <a:srgbClr val="0066FF"/>
                </a:solidFill>
                <a:effectLst>
                  <a:outerShdw blurRad="38100" dist="38100" dir="2700000" algn="tl">
                    <a:srgbClr val="000000"/>
                  </a:outerShdw>
                </a:effectLst>
              </a:rPr>
              <a:t>Labor Union</a:t>
            </a:r>
          </a:p>
        </p:txBody>
      </p:sp>
      <p:sp>
        <p:nvSpPr>
          <p:cNvPr id="53251" name="Rectangle 3"/>
          <p:cNvSpPr>
            <a:spLocks noGrp="1" noChangeArrowheads="1"/>
          </p:cNvSpPr>
          <p:nvPr>
            <p:ph type="body" idx="1"/>
          </p:nvPr>
        </p:nvSpPr>
        <p:spPr/>
        <p:txBody>
          <a:bodyPr/>
          <a:lstStyle/>
          <a:p>
            <a:pPr eaLnBrk="1" hangingPunct="1">
              <a:defRPr/>
            </a:pPr>
            <a:r>
              <a:rPr lang="en-US" b="1" dirty="0" smtClean="0">
                <a:solidFill>
                  <a:srgbClr val="FF0000"/>
                </a:solidFill>
                <a:effectLst>
                  <a:outerShdw blurRad="38100" dist="38100" dir="2700000" algn="tl">
                    <a:srgbClr val="000000"/>
                  </a:outerShdw>
                </a:effectLst>
              </a:rPr>
              <a:t>A group of workers who join together to try  to get better conditions on the job </a:t>
            </a:r>
          </a:p>
          <a:p>
            <a:pPr lvl="1" eaLnBrk="1" hangingPunct="1">
              <a:defRPr/>
            </a:pPr>
            <a:r>
              <a:rPr lang="en-US" b="1" dirty="0" smtClean="0">
                <a:solidFill>
                  <a:srgbClr val="008000"/>
                </a:solidFill>
                <a:effectLst>
                  <a:outerShdw blurRad="38100" dist="38100" dir="2700000" algn="tl">
                    <a:srgbClr val="000000"/>
                  </a:outerShdw>
                </a:effectLst>
              </a:rPr>
              <a:t>Wages</a:t>
            </a:r>
          </a:p>
          <a:p>
            <a:pPr lvl="1" eaLnBrk="1" hangingPunct="1">
              <a:defRPr/>
            </a:pPr>
            <a:r>
              <a:rPr lang="en-US" b="1" dirty="0" smtClean="0">
                <a:solidFill>
                  <a:srgbClr val="008000"/>
                </a:solidFill>
                <a:effectLst>
                  <a:outerShdw blurRad="38100" dist="38100" dir="2700000" algn="tl">
                    <a:srgbClr val="000000"/>
                  </a:outerShdw>
                </a:effectLst>
              </a:rPr>
              <a:t>Hours</a:t>
            </a:r>
          </a:p>
          <a:p>
            <a:pPr lvl="1" eaLnBrk="1" hangingPunct="1">
              <a:defRPr/>
            </a:pPr>
            <a:r>
              <a:rPr lang="en-US" b="1" dirty="0" smtClean="0">
                <a:solidFill>
                  <a:srgbClr val="008000"/>
                </a:solidFill>
                <a:effectLst>
                  <a:outerShdw blurRad="38100" dist="38100" dir="2700000" algn="tl">
                    <a:srgbClr val="000000"/>
                  </a:outerShdw>
                </a:effectLst>
              </a:rPr>
              <a:t>Safety</a:t>
            </a:r>
          </a:p>
          <a:p>
            <a:pPr lvl="1" eaLnBrk="1" hangingPunct="1">
              <a:defRPr/>
            </a:pPr>
            <a:r>
              <a:rPr lang="en-US" b="1" dirty="0" smtClean="0">
                <a:solidFill>
                  <a:srgbClr val="008000"/>
                </a:solidFill>
                <a:effectLst>
                  <a:outerShdw blurRad="38100" dist="38100" dir="2700000" algn="tl">
                    <a:srgbClr val="000000"/>
                  </a:outerShdw>
                </a:effectLst>
              </a:rPr>
              <a:t>Security</a:t>
            </a:r>
          </a:p>
          <a:p>
            <a:pPr lvl="1" eaLnBrk="1" hangingPunct="1">
              <a:defRPr/>
            </a:pPr>
            <a:r>
              <a:rPr lang="en-US" b="1" dirty="0" smtClean="0">
                <a:solidFill>
                  <a:srgbClr val="008000"/>
                </a:solidFill>
                <a:effectLst>
                  <a:outerShdw blurRad="38100" dist="38100" dir="2700000" algn="tl">
                    <a:srgbClr val="000000"/>
                  </a:outerShdw>
                </a:effectLst>
              </a:rPr>
              <a:t>Benefits</a:t>
            </a:r>
          </a:p>
          <a:p>
            <a:pPr lvl="1" eaLnBrk="1" hangingPunct="1">
              <a:defRPr/>
            </a:pPr>
            <a:endParaRPr lang="en-US" b="1" dirty="0" smtClean="0">
              <a:solidFill>
                <a:srgbClr val="008000"/>
              </a:solidFill>
              <a:effectLst>
                <a:outerShdw blurRad="38100" dist="38100" dir="2700000" algn="tl">
                  <a:srgbClr val="000000"/>
                </a:outerShdw>
              </a:effectLst>
            </a:endParaRPr>
          </a:p>
        </p:txBody>
      </p:sp>
      <p:pic>
        <p:nvPicPr>
          <p:cNvPr id="53252"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1" y="3048000"/>
            <a:ext cx="29257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160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3251">
                                            <p:txEl>
                                              <p:pRg st="0" end="0"/>
                                            </p:txEl>
                                          </p:spTgt>
                                        </p:tgtEl>
                                        <p:attrNameLst>
                                          <p:attrName>style.visibility</p:attrName>
                                        </p:attrNameLst>
                                      </p:cBhvr>
                                      <p:to>
                                        <p:strVal val="visible"/>
                                      </p:to>
                                    </p:set>
                                    <p:anim calcmode="discrete" valueType="clr">
                                      <p:cBhvr override="childStyle">
                                        <p:cTn id="7" dur="80"/>
                                        <p:tgtEl>
                                          <p:spTgt spid="532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3251">
                                            <p:txEl>
                                              <p:pRg st="0" end="0"/>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dissolve">
                                      <p:cBhvr>
                                        <p:cTn id="12" dur="500"/>
                                        <p:tgtEl>
                                          <p:spTgt spid="532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7" dur="1000"/>
                                        <p:tgtEl>
                                          <p:spTgt spid="53251">
                                            <p:txEl>
                                              <p:pRg st="1" end="1"/>
                                            </p:txEl>
                                          </p:spTgt>
                                        </p:tgtEl>
                                      </p:cBhvr>
                                    </p:animEffect>
                                  </p:childTnLst>
                                </p:cTn>
                              </p:par>
                            </p:childTnLst>
                          </p:cTn>
                        </p:par>
                        <p:par>
                          <p:cTn id="18" fill="hold" nodeType="afterGroup">
                            <p:stCondLst>
                              <p:cond delay="1000"/>
                            </p:stCondLst>
                            <p:childTnLst>
                              <p:par>
                                <p:cTn id="19" presetID="3" presetClass="entr" presetSubtype="10" fill="hold" nodeType="afterEffect">
                                  <p:stCondLst>
                                    <p:cond delay="0"/>
                                  </p:stCondLst>
                                  <p:childTnLst>
                                    <p:set>
                                      <p:cBhvr>
                                        <p:cTn id="20"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21" dur="1000"/>
                                        <p:tgtEl>
                                          <p:spTgt spid="53251">
                                            <p:txEl>
                                              <p:pRg st="2" end="2"/>
                                            </p:txEl>
                                          </p:spTgt>
                                        </p:tgtEl>
                                      </p:cBhvr>
                                    </p:animEffect>
                                  </p:childTnLst>
                                </p:cTn>
                              </p:par>
                            </p:childTnLst>
                          </p:cTn>
                        </p:par>
                        <p:par>
                          <p:cTn id="22" fill="hold" nodeType="afterGroup">
                            <p:stCondLst>
                              <p:cond delay="2000"/>
                            </p:stCondLst>
                            <p:childTnLst>
                              <p:par>
                                <p:cTn id="23" presetID="3" presetClass="entr" presetSubtype="10" fill="hold" nodeType="after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25" dur="1000"/>
                                        <p:tgtEl>
                                          <p:spTgt spid="53251">
                                            <p:txEl>
                                              <p:pRg st="3" end="3"/>
                                            </p:txEl>
                                          </p:spTgt>
                                        </p:tgtEl>
                                      </p:cBhvr>
                                    </p:animEffect>
                                  </p:childTnLst>
                                </p:cTn>
                              </p:par>
                            </p:childTnLst>
                          </p:cTn>
                        </p:par>
                        <p:par>
                          <p:cTn id="26" fill="hold" nodeType="afterGroup">
                            <p:stCondLst>
                              <p:cond delay="3000"/>
                            </p:stCondLst>
                            <p:childTnLst>
                              <p:par>
                                <p:cTn id="27" presetID="3" presetClass="entr" presetSubtype="10" fill="hold" nodeType="afterEffect">
                                  <p:stCondLst>
                                    <p:cond delay="0"/>
                                  </p:stCondLst>
                                  <p:childTnLst>
                                    <p:set>
                                      <p:cBhvr>
                                        <p:cTn id="28"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29" dur="1000"/>
                                        <p:tgtEl>
                                          <p:spTgt spid="53251">
                                            <p:txEl>
                                              <p:pRg st="4" end="4"/>
                                            </p:txEl>
                                          </p:spTgt>
                                        </p:tgtEl>
                                      </p:cBhvr>
                                    </p:animEffect>
                                  </p:childTnLst>
                                </p:cTn>
                              </p:par>
                            </p:childTnLst>
                          </p:cTn>
                        </p:par>
                        <p:par>
                          <p:cTn id="30" fill="hold" nodeType="afterGroup">
                            <p:stCondLst>
                              <p:cond delay="4000"/>
                            </p:stCondLst>
                            <p:childTnLst>
                              <p:par>
                                <p:cTn id="31" presetID="3" presetClass="entr" presetSubtype="10" fill="hold" nodeType="afterEffect">
                                  <p:stCondLst>
                                    <p:cond delay="0"/>
                                  </p:stCondLst>
                                  <p:childTnLst>
                                    <p:set>
                                      <p:cBhvr>
                                        <p:cTn id="32" dur="1" fill="hold">
                                          <p:stCondLst>
                                            <p:cond delay="0"/>
                                          </p:stCondLst>
                                        </p:cTn>
                                        <p:tgtEl>
                                          <p:spTgt spid="53251">
                                            <p:txEl>
                                              <p:pRg st="5" end="5"/>
                                            </p:txEl>
                                          </p:spTgt>
                                        </p:tgtEl>
                                        <p:attrNameLst>
                                          <p:attrName>style.visibility</p:attrName>
                                        </p:attrNameLst>
                                      </p:cBhvr>
                                      <p:to>
                                        <p:strVal val="visible"/>
                                      </p:to>
                                    </p:set>
                                    <p:animEffect transition="in" filter="blinds(horizontal)">
                                      <p:cBhvr>
                                        <p:cTn id="33" dur="10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0261600" cy="6746924"/>
          </a:xfrm>
          <a:prstGeom prst="rect">
            <a:avLst/>
          </a:prstGeom>
        </p:spPr>
      </p:pic>
    </p:spTree>
    <p:extLst>
      <p:ext uri="{BB962C8B-B14F-4D97-AF65-F5344CB8AC3E}">
        <p14:creationId xmlns:p14="http://schemas.microsoft.com/office/powerpoint/2010/main" val="15910200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7200" b="1" dirty="0" smtClean="0"/>
              <a:t>Work Time, priorities</a:t>
            </a:r>
            <a:endParaRPr lang="en-US" sz="7200" b="1" dirty="0"/>
          </a:p>
        </p:txBody>
      </p:sp>
      <p:sp>
        <p:nvSpPr>
          <p:cNvPr id="3" name="Content Placeholder 2"/>
          <p:cNvSpPr>
            <a:spLocks noGrp="1"/>
          </p:cNvSpPr>
          <p:nvPr>
            <p:ph idx="1"/>
          </p:nvPr>
        </p:nvSpPr>
        <p:spPr>
          <a:xfrm>
            <a:off x="0" y="1000124"/>
            <a:ext cx="12192000" cy="5857875"/>
          </a:xfrm>
        </p:spPr>
        <p:txBody>
          <a:bodyPr>
            <a:normAutofit/>
          </a:bodyPr>
          <a:lstStyle/>
          <a:p>
            <a:r>
              <a:rPr lang="en-US" sz="6000" dirty="0" smtClean="0"/>
              <a:t>Write response, turnitin.com: </a:t>
            </a:r>
            <a:r>
              <a:rPr lang="en-US" sz="6000" i="1" dirty="0" smtClean="0"/>
              <a:t>How did the rise of industry affect the U. S. and its workers?</a:t>
            </a:r>
          </a:p>
          <a:p>
            <a:r>
              <a:rPr lang="en-US" sz="6000" dirty="0" smtClean="0"/>
              <a:t>Make sure you’re familiar with Fishbowl topics</a:t>
            </a:r>
          </a:p>
          <a:p>
            <a:r>
              <a:rPr lang="en-US" sz="6000" dirty="0" smtClean="0"/>
              <a:t>TCI chapters 13-14 challenge</a:t>
            </a:r>
          </a:p>
          <a:p>
            <a:endParaRPr lang="en-US" sz="6000" dirty="0"/>
          </a:p>
        </p:txBody>
      </p:sp>
    </p:spTree>
    <p:extLst>
      <p:ext uri="{BB962C8B-B14F-4D97-AF65-F5344CB8AC3E}">
        <p14:creationId xmlns:p14="http://schemas.microsoft.com/office/powerpoint/2010/main" val="3034246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inning globe design template">
  <a:themeElements>
    <a:clrScheme name="Spinning globe design template 11">
      <a:dk1>
        <a:srgbClr val="CC9900"/>
      </a:dk1>
      <a:lt1>
        <a:srgbClr val="D3E0B4"/>
      </a:lt1>
      <a:dk2>
        <a:srgbClr val="F2C686"/>
      </a:dk2>
      <a:lt2>
        <a:srgbClr val="336699"/>
      </a:lt2>
      <a:accent1>
        <a:srgbClr val="EBD29F"/>
      </a:accent1>
      <a:accent2>
        <a:srgbClr val="468A4B"/>
      </a:accent2>
      <a:accent3>
        <a:srgbClr val="E6EDD6"/>
      </a:accent3>
      <a:accent4>
        <a:srgbClr val="AE8200"/>
      </a:accent4>
      <a:accent5>
        <a:srgbClr val="F3E5CD"/>
      </a:accent5>
      <a:accent6>
        <a:srgbClr val="3F7D43"/>
      </a:accent6>
      <a:hlink>
        <a:srgbClr val="993300"/>
      </a:hlink>
      <a:folHlink>
        <a:srgbClr val="FFF8E7"/>
      </a:folHlink>
    </a:clrScheme>
    <a:fontScheme name="Spinning globe design template">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inning globe design template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Spinning globe design template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6633"/>
        </a:folHlink>
      </a:clrScheme>
      <a:clrMap bg1="lt1" tx1="dk1" bg2="lt2" tx2="dk2" accent1="accent1" accent2="accent2" accent3="accent3" accent4="accent4" accent5="accent5" accent6="accent6" hlink="hlink" folHlink="folHlink"/>
    </a:extraClrScheme>
    <a:extraClrScheme>
      <a:clrScheme name="Spinning globe design template 3">
        <a:dk1>
          <a:srgbClr val="000000"/>
        </a:dk1>
        <a:lt1>
          <a:srgbClr val="FFFFFF"/>
        </a:lt1>
        <a:dk2>
          <a:srgbClr val="000000"/>
        </a:dk2>
        <a:lt2>
          <a:srgbClr val="808080"/>
        </a:lt2>
        <a:accent1>
          <a:srgbClr val="99CCFF"/>
        </a:accent1>
        <a:accent2>
          <a:srgbClr val="CC9900"/>
        </a:accent2>
        <a:accent3>
          <a:srgbClr val="FFFFFF"/>
        </a:accent3>
        <a:accent4>
          <a:srgbClr val="000000"/>
        </a:accent4>
        <a:accent5>
          <a:srgbClr val="CAE2FF"/>
        </a:accent5>
        <a:accent6>
          <a:srgbClr val="B98A00"/>
        </a:accent6>
        <a:hlink>
          <a:srgbClr val="3333CC"/>
        </a:hlink>
        <a:folHlink>
          <a:srgbClr val="CC6600"/>
        </a:folHlink>
      </a:clrScheme>
      <a:clrMap bg1="lt1" tx1="dk1" bg2="lt2" tx2="dk2" accent1="accent1" accent2="accent2" accent3="accent3" accent4="accent4" accent5="accent5" accent6="accent6" hlink="hlink" folHlink="folHlink"/>
    </a:extraClrScheme>
    <a:extraClrScheme>
      <a:clrScheme name="Spinning globe design template 4">
        <a:dk1>
          <a:srgbClr val="CC6600"/>
        </a:dk1>
        <a:lt1>
          <a:srgbClr val="FEF7DC"/>
        </a:lt1>
        <a:dk2>
          <a:srgbClr val="DFD293"/>
        </a:dk2>
        <a:lt2>
          <a:srgbClr val="5C1F00"/>
        </a:lt2>
        <a:accent1>
          <a:srgbClr val="DAAE74"/>
        </a:accent1>
        <a:accent2>
          <a:srgbClr val="BE7960"/>
        </a:accent2>
        <a:accent3>
          <a:srgbClr val="FEFAEB"/>
        </a:accent3>
        <a:accent4>
          <a:srgbClr val="AE5600"/>
        </a:accent4>
        <a:accent5>
          <a:srgbClr val="EAD3BC"/>
        </a:accent5>
        <a:accent6>
          <a:srgbClr val="AC6D56"/>
        </a:accent6>
        <a:hlink>
          <a:srgbClr val="FEEB9A"/>
        </a:hlink>
        <a:folHlink>
          <a:srgbClr val="967312"/>
        </a:folHlink>
      </a:clrScheme>
      <a:clrMap bg1="lt1" tx1="dk1" bg2="lt2" tx2="dk2" accent1="accent1" accent2="accent2" accent3="accent3" accent4="accent4" accent5="accent5" accent6="accent6" hlink="hlink" folHlink="folHlink"/>
    </a:extraClrScheme>
    <a:extraClrScheme>
      <a:clrScheme name="Spinning globe design template 5">
        <a:dk1>
          <a:srgbClr val="B7A867"/>
        </a:dk1>
        <a:lt1>
          <a:srgbClr val="A7AB9F"/>
        </a:lt1>
        <a:dk2>
          <a:srgbClr val="D1D1CB"/>
        </a:dk2>
        <a:lt2>
          <a:srgbClr val="777777"/>
        </a:lt2>
        <a:accent1>
          <a:srgbClr val="6E6E62"/>
        </a:accent1>
        <a:accent2>
          <a:srgbClr val="809EA8"/>
        </a:accent2>
        <a:accent3>
          <a:srgbClr val="D0D2CD"/>
        </a:accent3>
        <a:accent4>
          <a:srgbClr val="9C8F57"/>
        </a:accent4>
        <a:accent5>
          <a:srgbClr val="BABAB7"/>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Spinning globe design template 6">
        <a:dk1>
          <a:srgbClr val="663300"/>
        </a:dk1>
        <a:lt1>
          <a:srgbClr val="EED4B2"/>
        </a:lt1>
        <a:dk2>
          <a:srgbClr val="DFC08D"/>
        </a:dk2>
        <a:lt2>
          <a:srgbClr val="2D2015"/>
        </a:lt2>
        <a:accent1>
          <a:srgbClr val="B9AE9D"/>
        </a:accent1>
        <a:accent2>
          <a:srgbClr val="8F5F2F"/>
        </a:accent2>
        <a:accent3>
          <a:srgbClr val="F5E6D5"/>
        </a:accent3>
        <a:accent4>
          <a:srgbClr val="562A00"/>
        </a:accent4>
        <a:accent5>
          <a:srgbClr val="D9D3CC"/>
        </a:accent5>
        <a:accent6>
          <a:srgbClr val="81552A"/>
        </a:accent6>
        <a:hlink>
          <a:srgbClr val="FED76A"/>
        </a:hlink>
        <a:folHlink>
          <a:srgbClr val="5C6E70"/>
        </a:folHlink>
      </a:clrScheme>
      <a:clrMap bg1="lt1" tx1="dk1" bg2="lt2" tx2="dk2" accent1="accent1" accent2="accent2" accent3="accent3" accent4="accent4" accent5="accent5" accent6="accent6" hlink="hlink" folHlink="folHlink"/>
    </a:extraClrScheme>
    <a:extraClrScheme>
      <a:clrScheme name="Spinning globe design template 7">
        <a:dk1>
          <a:srgbClr val="000000"/>
        </a:dk1>
        <a:lt1>
          <a:srgbClr val="FFFFFF"/>
        </a:lt1>
        <a:dk2>
          <a:srgbClr val="000000"/>
        </a:dk2>
        <a:lt2>
          <a:srgbClr val="969696"/>
        </a:lt2>
        <a:accent1>
          <a:srgbClr val="DBBD73"/>
        </a:accent1>
        <a:accent2>
          <a:srgbClr val="FF9966"/>
        </a:accent2>
        <a:accent3>
          <a:srgbClr val="FFFFFF"/>
        </a:accent3>
        <a:accent4>
          <a:srgbClr val="000000"/>
        </a:accent4>
        <a:accent5>
          <a:srgbClr val="EADBBC"/>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inning globe design template 8">
        <a:dk1>
          <a:srgbClr val="FFB469"/>
        </a:dk1>
        <a:lt1>
          <a:srgbClr val="FFD899"/>
        </a:lt1>
        <a:dk2>
          <a:srgbClr val="FDD1A1"/>
        </a:dk2>
        <a:lt2>
          <a:srgbClr val="003366"/>
        </a:lt2>
        <a:accent1>
          <a:srgbClr val="FFEECD"/>
        </a:accent1>
        <a:accent2>
          <a:srgbClr val="CC9900"/>
        </a:accent2>
        <a:accent3>
          <a:srgbClr val="FFE9CA"/>
        </a:accent3>
        <a:accent4>
          <a:srgbClr val="DA9959"/>
        </a:accent4>
        <a:accent5>
          <a:srgbClr val="FFF5E3"/>
        </a:accent5>
        <a:accent6>
          <a:srgbClr val="B98A00"/>
        </a:accent6>
        <a:hlink>
          <a:srgbClr val="CC6600"/>
        </a:hlink>
        <a:folHlink>
          <a:srgbClr val="C83214"/>
        </a:folHlink>
      </a:clrScheme>
      <a:clrMap bg1="lt1" tx1="dk1" bg2="lt2" tx2="dk2" accent1="accent1" accent2="accent2" accent3="accent3" accent4="accent4" accent5="accent5" accent6="accent6" hlink="hlink" folHlink="folHlink"/>
    </a:extraClrScheme>
    <a:extraClrScheme>
      <a:clrScheme name="Spinning globe design template 9">
        <a:dk1>
          <a:srgbClr val="000000"/>
        </a:dk1>
        <a:lt1>
          <a:srgbClr val="FFFFD9"/>
        </a:lt1>
        <a:dk2>
          <a:srgbClr val="FFCB37"/>
        </a:dk2>
        <a:lt2>
          <a:srgbClr val="777777"/>
        </a:lt2>
        <a:accent1>
          <a:srgbClr val="FFFFF7"/>
        </a:accent1>
        <a:accent2>
          <a:srgbClr val="FFCC00"/>
        </a:accent2>
        <a:accent3>
          <a:srgbClr val="FFFFE9"/>
        </a:accent3>
        <a:accent4>
          <a:srgbClr val="000000"/>
        </a:accent4>
        <a:accent5>
          <a:srgbClr val="FFFFFA"/>
        </a:accent5>
        <a:accent6>
          <a:srgbClr val="E7B900"/>
        </a:accent6>
        <a:hlink>
          <a:srgbClr val="996600"/>
        </a:hlink>
        <a:folHlink>
          <a:srgbClr val="FF9900"/>
        </a:folHlink>
      </a:clrScheme>
      <a:clrMap bg1="lt1" tx1="dk1" bg2="lt2" tx2="dk2" accent1="accent1" accent2="accent2" accent3="accent3" accent4="accent4" accent5="accent5" accent6="accent6" hlink="hlink" folHlink="folHlink"/>
    </a:extraClrScheme>
    <a:extraClrScheme>
      <a:clrScheme name="Spinning globe design template 10">
        <a:dk1>
          <a:srgbClr val="CC9900"/>
        </a:dk1>
        <a:lt1>
          <a:srgbClr val="FFCC66"/>
        </a:lt1>
        <a:dk2>
          <a:srgbClr val="FFCC00"/>
        </a:dk2>
        <a:lt2>
          <a:srgbClr val="005A58"/>
        </a:lt2>
        <a:accent1>
          <a:srgbClr val="ECD394"/>
        </a:accent1>
        <a:accent2>
          <a:srgbClr val="CBA669"/>
        </a:accent2>
        <a:accent3>
          <a:srgbClr val="FFE2B8"/>
        </a:accent3>
        <a:accent4>
          <a:srgbClr val="AE8200"/>
        </a:accent4>
        <a:accent5>
          <a:srgbClr val="F4E6C8"/>
        </a:accent5>
        <a:accent6>
          <a:srgbClr val="B8965E"/>
        </a:accent6>
        <a:hlink>
          <a:srgbClr val="FF9900"/>
        </a:hlink>
        <a:folHlink>
          <a:srgbClr val="800000"/>
        </a:folHlink>
      </a:clrScheme>
      <a:clrMap bg1="lt1" tx1="dk1" bg2="lt2" tx2="dk2" accent1="accent1" accent2="accent2" accent3="accent3" accent4="accent4" accent5="accent5" accent6="accent6" hlink="hlink" folHlink="folHlink"/>
    </a:extraClrScheme>
    <a:extraClrScheme>
      <a:clrScheme name="Spinning globe design template 11">
        <a:dk1>
          <a:srgbClr val="CC9900"/>
        </a:dk1>
        <a:lt1>
          <a:srgbClr val="D3E0B4"/>
        </a:lt1>
        <a:dk2>
          <a:srgbClr val="F2C686"/>
        </a:dk2>
        <a:lt2>
          <a:srgbClr val="336699"/>
        </a:lt2>
        <a:accent1>
          <a:srgbClr val="EBD29F"/>
        </a:accent1>
        <a:accent2>
          <a:srgbClr val="468A4B"/>
        </a:accent2>
        <a:accent3>
          <a:srgbClr val="E6EDD6"/>
        </a:accent3>
        <a:accent4>
          <a:srgbClr val="AE8200"/>
        </a:accent4>
        <a:accent5>
          <a:srgbClr val="F3E5CD"/>
        </a:accent5>
        <a:accent6>
          <a:srgbClr val="3F7D43"/>
        </a:accent6>
        <a:hlink>
          <a:srgbClr val="993300"/>
        </a:hlink>
        <a:folHlink>
          <a:srgbClr val="FFF8E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1717</Words>
  <Application>Microsoft Office PowerPoint</Application>
  <PresentationFormat>Widescreen</PresentationFormat>
  <Paragraphs>223</Paragraphs>
  <Slides>91</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91</vt:i4>
      </vt:variant>
    </vt:vector>
  </HeadingPairs>
  <TitlesOfParts>
    <vt:vector size="105" baseType="lpstr">
      <vt:lpstr>Arial</vt:lpstr>
      <vt:lpstr>Arial Black</vt:lpstr>
      <vt:lpstr>Arial Unicode MS</vt:lpstr>
      <vt:lpstr>Baskerville Old Face</vt:lpstr>
      <vt:lpstr>Britannic Bold</vt:lpstr>
      <vt:lpstr>Calibri</vt:lpstr>
      <vt:lpstr>Calibri Light</vt:lpstr>
      <vt:lpstr>Comic Sans MS</vt:lpstr>
      <vt:lpstr>Matura MT Script Capitals</vt:lpstr>
      <vt:lpstr>Rockwell Condensed</vt:lpstr>
      <vt:lpstr>Times New Roman</vt:lpstr>
      <vt:lpstr>Wingdings</vt:lpstr>
      <vt:lpstr>1_Office Theme</vt:lpstr>
      <vt:lpstr>Spinning globe design template</vt:lpstr>
      <vt:lpstr>PowerPoint Presentation</vt:lpstr>
      <vt:lpstr>PowerPoint Presentation</vt:lpstr>
      <vt:lpstr>Response</vt:lpstr>
      <vt:lpstr>T-chart: industrialization good and bad</vt:lpstr>
      <vt:lpstr>6 Reasons for Industrialization</vt:lpstr>
      <vt:lpstr>6 Reasons for Industrialization</vt:lpstr>
      <vt:lpstr>The Corporation</vt:lpstr>
      <vt:lpstr>Labor and Unions-The Beginning </vt:lpstr>
      <vt:lpstr>Labor Union</vt:lpstr>
      <vt:lpstr>PowerPoint Presentation</vt:lpstr>
      <vt:lpstr>Working Conditions: Turn of the century</vt:lpstr>
      <vt:lpstr>Working Conditions </vt:lpstr>
      <vt:lpstr>Example of Working conditions</vt:lpstr>
      <vt:lpstr>Labor Facts</vt:lpstr>
      <vt:lpstr>American Views that hurt Labor</vt:lpstr>
      <vt:lpstr>Assembly Line </vt:lpstr>
      <vt:lpstr>Workers put spokes on the wheels of a future car.</vt:lpstr>
      <vt:lpstr>PowerPoint Presentation</vt:lpstr>
      <vt:lpstr>A group of miners pose for a picture……. 2000 feet underground!!!!! That is almost  ½ of a mile!</vt:lpstr>
      <vt:lpstr>PowerPoint Presentation</vt:lpstr>
      <vt:lpstr>PowerPoint Presentation</vt:lpstr>
      <vt:lpstr>PowerPoint Presentation</vt:lpstr>
      <vt:lpstr>Child Labor</vt:lpstr>
      <vt:lpstr>PowerPoint Presentation</vt:lpstr>
      <vt:lpstr>Here is a SIX year old girl working in a cotton mill</vt:lpstr>
      <vt:lpstr>PowerPoint Presentation</vt:lpstr>
      <vt:lpstr>PowerPoint Presentation</vt:lpstr>
      <vt:lpstr>Look carefully, what is missing?</vt:lpstr>
      <vt:lpstr>What occupational (job) hazards can you find in this picture?</vt:lpstr>
      <vt:lpstr>The taller boy standing to the right oversees the breaker boys who separate the coal from the stones during mining.  The machine used is moving quickly and they are not allowed to wear gloves!  Why might this be dangerous?</vt:lpstr>
      <vt:lpstr>Mom and children working together in the seafood industry!</vt:lpstr>
      <vt:lpstr>Women sewing in a garment factory.</vt:lpstr>
      <vt:lpstr>Women in the Workplace</vt:lpstr>
      <vt:lpstr>Women canning fruits in order to preserve them.</vt:lpstr>
      <vt:lpstr>Child Labor</vt:lpstr>
      <vt:lpstr>Bobbin Boys</vt:lpstr>
      <vt:lpstr>Boy Miners</vt:lpstr>
      <vt:lpstr>Tenement- House Slums- very crowded housing for workers and families during industrialization.  Cities were covered with this kind of housing! </vt:lpstr>
      <vt:lpstr>Inside a tenement house!</vt:lpstr>
      <vt:lpstr>PowerPoint Presentation</vt:lpstr>
      <vt:lpstr>PowerPoint Presentation</vt:lpstr>
      <vt:lpstr>Another view of a tenement housing complex!</vt:lpstr>
      <vt:lpstr>What actually happens?</vt:lpstr>
      <vt:lpstr>PowerPoint Presentation</vt:lpstr>
      <vt:lpstr>PowerPoint Presentation</vt:lpstr>
      <vt:lpstr>PowerPoint Presentation</vt:lpstr>
      <vt:lpstr>PowerPoint Presentation</vt:lpstr>
      <vt:lpstr>Strikes and Conflicts</vt:lpstr>
      <vt:lpstr>PowerPoint Presentation</vt:lpstr>
      <vt:lpstr>THE GREAT RAILROAD STRIKE OF 1877 </vt:lpstr>
      <vt:lpstr>1877 Railroad Strike</vt:lpstr>
      <vt:lpstr>Business Strikes back</vt:lpstr>
      <vt:lpstr>Haymarket Riot  McCormack Harvesting Machine Company  May 4, 1886</vt:lpstr>
      <vt:lpstr>PowerPoint Presentation</vt:lpstr>
      <vt:lpstr>Haymarket Riot</vt:lpstr>
      <vt:lpstr>Haymarket Riot-</vt:lpstr>
      <vt:lpstr>Samuel Gompers founder of the American Federation of Labor</vt:lpstr>
      <vt:lpstr>The American Federation of Labor (AFL)</vt:lpstr>
      <vt:lpstr>PowerPoint Presentation</vt:lpstr>
      <vt:lpstr>CAUSES: Homestead Steel Strike: Workers went on strike for higher wages. Management refused to negotiate and locked out the workers, however the workers broke in and took control of the mill. Management hired the Pinkerton Police, which is a private security force, to take control back. 300 Pinkertons arrived by barge and were greeted by the workers. For 12 hours a battle ensued. The end result was the Pinkertons surrendered.  </vt:lpstr>
      <vt:lpstr>RESULTS: Carnegie then requested help from the Pennsylvania National Guard to restore control over the strikers after the Pinkertons had failed. Carnegie replaced 1700 strikers with new workers called strike breakers (scabs). </vt:lpstr>
      <vt:lpstr>PowerPoint Presentation</vt:lpstr>
      <vt:lpstr>PowerPoint Presentation</vt:lpstr>
      <vt:lpstr>PowerPoint Presentation</vt:lpstr>
      <vt:lpstr>PowerPoint Presentation</vt:lpstr>
      <vt:lpstr>Pullman Strike: </vt:lpstr>
      <vt:lpstr>Pullman Strike continued:</vt:lpstr>
      <vt:lpstr>Sweat shop  1905</vt:lpstr>
      <vt:lpstr>http://www.history.com/topics/triangle-shirtwaist-fire </vt:lpstr>
      <vt:lpstr>Anti Child Labor rally in New York City, early 1900s</vt:lpstr>
      <vt:lpstr>Textile strike Lawrence Massachusetts 1911-12</vt:lpstr>
      <vt:lpstr>PowerPoint Presentation</vt:lpstr>
      <vt:lpstr>PowerPoint Presentation</vt:lpstr>
      <vt:lpstr>Headline announcing Seattle General Strike,  February 6, 1919</vt:lpstr>
      <vt:lpstr>PowerPoint Presentation</vt:lpstr>
      <vt:lpstr>PowerPoint Presentation</vt:lpstr>
      <vt:lpstr>Mother Jones  1830-1930 “The Miner’s Angel”</vt:lpstr>
      <vt:lpstr>PowerPoint Presentation</vt:lpstr>
      <vt:lpstr>PowerPoint Presentation</vt:lpstr>
      <vt:lpstr>Big Bill Haywood, founder of the Wobblies</vt:lpstr>
      <vt:lpstr>IWW explanation of Capitalist society</vt:lpstr>
      <vt:lpstr>Everett  Herald November 6, 1916</vt:lpstr>
      <vt:lpstr>PowerPoint Presentation</vt:lpstr>
      <vt:lpstr>PowerPoint Presentation</vt:lpstr>
      <vt:lpstr>PowerPoint Presentation</vt:lpstr>
      <vt:lpstr>PowerPoint Presentation</vt:lpstr>
      <vt:lpstr>Unions Today</vt:lpstr>
      <vt:lpstr>PowerPoint Presentation</vt:lpstr>
      <vt:lpstr>Unions today</vt:lpstr>
      <vt:lpstr>PowerPoint Presentation</vt:lpstr>
      <vt:lpstr>Work Time, priorities</vt:lpstr>
    </vt:vector>
  </TitlesOfParts>
  <Company>Issaquah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Matheny, Ross</dc:creator>
  <cp:lastModifiedBy>Matheny, Ross</cp:lastModifiedBy>
  <cp:revision>2</cp:revision>
  <dcterms:created xsi:type="dcterms:W3CDTF">2019-12-18T21:18:53Z</dcterms:created>
  <dcterms:modified xsi:type="dcterms:W3CDTF">2019-12-18T21:19:23Z</dcterms:modified>
</cp:coreProperties>
</file>