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59" r:id="rId5"/>
    <p:sldId id="260" r:id="rId6"/>
    <p:sldId id="263" r:id="rId7"/>
    <p:sldId id="268" r:id="rId8"/>
    <p:sldId id="264" r:id="rId9"/>
    <p:sldId id="265"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B6F7EF1-2BCB-437C-A4AD-A24745B3E87D}" type="datetimeFigureOut">
              <a:rPr lang="en-US" smtClean="0"/>
              <a:t>11/26/2019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535E8EF-B6EE-429E-805F-5B15FC8EE272}" type="slidenum">
              <a:rPr lang="en-US" smtClean="0"/>
              <a:t>‹#›</a:t>
            </a:fld>
            <a:endParaRPr lang="en-US"/>
          </a:p>
        </p:txBody>
      </p:sp>
    </p:spTree>
    <p:extLst>
      <p:ext uri="{BB962C8B-B14F-4D97-AF65-F5344CB8AC3E}">
        <p14:creationId xmlns:p14="http://schemas.microsoft.com/office/powerpoint/2010/main" val="4174915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0BD0F9-3AE7-46C9-810C-1CFB48CB4D0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0BD0F9-3AE7-46C9-810C-1CFB48CB4D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90BD0F9-3AE7-46C9-810C-1CFB48CB4D0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90BD0F9-3AE7-46C9-810C-1CFB48CB4D0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0BD0F9-3AE7-46C9-810C-1CFB48CB4D0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F627315-A707-4D1B-AD82-3685E3F7A443}"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0BD0F9-3AE7-46C9-810C-1CFB48CB4D0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90BD0F9-3AE7-46C9-810C-1CFB48CB4D0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90BD0F9-3AE7-46C9-810C-1CFB48CB4D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90BD0F9-3AE7-46C9-810C-1CFB48CB4D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90BD0F9-3AE7-46C9-810C-1CFB48CB4D0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F627315-A707-4D1B-AD82-3685E3F7A443}" type="datetimeFigureOut">
              <a:rPr lang="en-US" smtClean="0"/>
              <a:pPr/>
              <a:t>11/26/2019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90BD0F9-3AE7-46C9-810C-1CFB48CB4D0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F627315-A707-4D1B-AD82-3685E3F7A443}" type="datetimeFigureOut">
              <a:rPr lang="en-US" smtClean="0"/>
              <a:pPr/>
              <a:t>11/26/2019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F627315-A707-4D1B-AD82-3685E3F7A443}" type="datetimeFigureOut">
              <a:rPr lang="en-US" smtClean="0"/>
              <a:pPr/>
              <a:t>11/26/2019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90BD0F9-3AE7-46C9-810C-1CFB48CB4D0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133600"/>
            <a:ext cx="8686800" cy="1752600"/>
          </a:xfrm>
        </p:spPr>
        <p:txBody>
          <a:bodyPr>
            <a:noAutofit/>
          </a:bodyPr>
          <a:lstStyle/>
          <a:p>
            <a:endParaRPr lang="en-US" sz="4000" dirty="0"/>
          </a:p>
          <a:p>
            <a:r>
              <a:rPr lang="en-US" sz="4000" dirty="0" smtClean="0"/>
              <a:t>Triumph or tragedy?</a:t>
            </a:r>
          </a:p>
          <a:p>
            <a:r>
              <a:rPr lang="en-US" sz="4000" dirty="0" smtClean="0"/>
              <a:t>How well did the U. S.’s actions help move us toward our ideals?</a:t>
            </a:r>
            <a:endParaRPr lang="en-US" sz="4000" dirty="0"/>
          </a:p>
        </p:txBody>
      </p:sp>
      <p:sp>
        <p:nvSpPr>
          <p:cNvPr id="2" name="Title 1"/>
          <p:cNvSpPr>
            <a:spLocks noGrp="1"/>
          </p:cNvSpPr>
          <p:nvPr>
            <p:ph type="ctrTitle"/>
          </p:nvPr>
        </p:nvSpPr>
        <p:spPr/>
        <p:txBody>
          <a:bodyPr>
            <a:noAutofit/>
          </a:bodyPr>
          <a:lstStyle/>
          <a:p>
            <a:r>
              <a:rPr lang="en-US" sz="6000" dirty="0" smtClean="0"/>
              <a:t>Turn-of-the-Century </a:t>
            </a:r>
            <a:r>
              <a:rPr lang="en-US" sz="6000" dirty="0"/>
              <a:t>Fishbowl </a:t>
            </a:r>
            <a:r>
              <a:rPr lang="en-US" sz="6000" dirty="0" smtClean="0"/>
              <a:t>Debates</a:t>
            </a:r>
            <a:endParaRPr lang="en-US" sz="6000" dirty="0"/>
          </a:p>
        </p:txBody>
      </p:sp>
    </p:spTree>
    <p:extLst>
      <p:ext uri="{BB962C8B-B14F-4D97-AF65-F5344CB8AC3E}">
        <p14:creationId xmlns:p14="http://schemas.microsoft.com/office/powerpoint/2010/main" val="3888165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Library Databases</a:t>
            </a:r>
            <a:endParaRPr lang="en-US" dirty="0"/>
          </a:p>
        </p:txBody>
      </p:sp>
      <p:sp>
        <p:nvSpPr>
          <p:cNvPr id="3" name="Content Placeholder 2"/>
          <p:cNvSpPr>
            <a:spLocks noGrp="1"/>
          </p:cNvSpPr>
          <p:nvPr>
            <p:ph sz="quarter" idx="1"/>
          </p:nvPr>
        </p:nvSpPr>
        <p:spPr/>
        <p:txBody>
          <a:bodyPr>
            <a:normAutofit/>
          </a:bodyPr>
          <a:lstStyle/>
          <a:p>
            <a:pPr marL="0" indent="0">
              <a:buNone/>
            </a:pPr>
            <a:r>
              <a:rPr lang="en-US" sz="3600" dirty="0" smtClean="0"/>
              <a:t>Start with TCI. Then use the databases</a:t>
            </a:r>
          </a:p>
          <a:p>
            <a:r>
              <a:rPr lang="en-US" sz="3600" dirty="0" err="1" smtClean="0"/>
              <a:t>Imagequest</a:t>
            </a:r>
            <a:endParaRPr lang="en-US" sz="3600" dirty="0" smtClean="0"/>
          </a:p>
          <a:p>
            <a:r>
              <a:rPr lang="en-US" sz="3600" dirty="0" smtClean="0"/>
              <a:t>Issues and Controversies in American History</a:t>
            </a:r>
          </a:p>
          <a:p>
            <a:r>
              <a:rPr lang="en-US" sz="3600" dirty="0" smtClean="0"/>
              <a:t>History Study Center</a:t>
            </a:r>
          </a:p>
          <a:p>
            <a:r>
              <a:rPr lang="en-US" sz="3600" dirty="0" smtClean="0"/>
              <a:t>U. S. History in Context</a:t>
            </a:r>
          </a:p>
          <a:p>
            <a:r>
              <a:rPr lang="en-US" sz="3600" dirty="0" err="1" smtClean="0"/>
              <a:t>Proquest</a:t>
            </a:r>
            <a:endParaRPr lang="en-US" sz="3600" dirty="0" smtClean="0"/>
          </a:p>
        </p:txBody>
      </p:sp>
    </p:spTree>
    <p:extLst>
      <p:ext uri="{BB962C8B-B14F-4D97-AF65-F5344CB8AC3E}">
        <p14:creationId xmlns:p14="http://schemas.microsoft.com/office/powerpoint/2010/main" val="454969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for today:</a:t>
            </a:r>
            <a:endParaRPr lang="en-US" dirty="0"/>
          </a:p>
        </p:txBody>
      </p:sp>
      <p:sp>
        <p:nvSpPr>
          <p:cNvPr id="3" name="Content Placeholder 2"/>
          <p:cNvSpPr>
            <a:spLocks noGrp="1"/>
          </p:cNvSpPr>
          <p:nvPr>
            <p:ph sz="quarter" idx="1"/>
          </p:nvPr>
        </p:nvSpPr>
        <p:spPr/>
        <p:txBody>
          <a:bodyPr>
            <a:noAutofit/>
          </a:bodyPr>
          <a:lstStyle/>
          <a:p>
            <a:r>
              <a:rPr lang="en-US" sz="5400" dirty="0" smtClean="0"/>
              <a:t>Record the who, what, when, where, why important on your own using the databases and TCI</a:t>
            </a:r>
            <a:endParaRPr lang="en-US" sz="5400" dirty="0"/>
          </a:p>
        </p:txBody>
      </p:sp>
    </p:spTree>
    <p:extLst>
      <p:ext uri="{BB962C8B-B14F-4D97-AF65-F5344CB8AC3E}">
        <p14:creationId xmlns:p14="http://schemas.microsoft.com/office/powerpoint/2010/main" val="2002360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fishbowl?</a:t>
            </a:r>
            <a:endParaRPr lang="en-US" dirty="0"/>
          </a:p>
        </p:txBody>
      </p:sp>
      <p:sp>
        <p:nvSpPr>
          <p:cNvPr id="3" name="Content Placeholder 2"/>
          <p:cNvSpPr>
            <a:spLocks noGrp="1"/>
          </p:cNvSpPr>
          <p:nvPr>
            <p:ph sz="quarter" idx="1"/>
          </p:nvPr>
        </p:nvSpPr>
        <p:spPr/>
        <p:txBody>
          <a:bodyPr/>
          <a:lstStyle/>
          <a:p>
            <a:r>
              <a:rPr lang="en-US" dirty="0" smtClean="0"/>
              <a:t>It’s where you keep a fish, duh!</a:t>
            </a:r>
          </a:p>
          <a:p>
            <a:r>
              <a:rPr lang="en-US" dirty="0" smtClean="0"/>
              <a:t>It’s clear, so that you can watch the fish</a:t>
            </a:r>
          </a:p>
          <a:p>
            <a:r>
              <a:rPr lang="en-US" dirty="0" smtClean="0"/>
              <a:t>Weirdly staring as the fish does very little , other than swim</a:t>
            </a:r>
          </a:p>
          <a:p>
            <a:r>
              <a:rPr lang="en-US" dirty="0" smtClean="0"/>
              <a:t>You can also make the weird “fishy face” and convince yourself that the fish is as interested in you as you are in the fish, even though you are really just lying to yourself</a:t>
            </a:r>
          </a:p>
          <a:p>
            <a:r>
              <a:rPr lang="en-US" dirty="0" smtClean="0"/>
              <a:t>Anything the fish does, you witness</a:t>
            </a:r>
            <a:endParaRPr lang="en-US" dirty="0"/>
          </a:p>
        </p:txBody>
      </p:sp>
    </p:spTree>
    <p:extLst>
      <p:ext uri="{BB962C8B-B14F-4D97-AF65-F5344CB8AC3E}">
        <p14:creationId xmlns:p14="http://schemas.microsoft.com/office/powerpoint/2010/main" val="3456956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for this assignment…?</a:t>
            </a:r>
            <a:endParaRPr lang="en-US" dirty="0"/>
          </a:p>
        </p:txBody>
      </p:sp>
      <p:sp>
        <p:nvSpPr>
          <p:cNvPr id="3" name="Content Placeholder 2"/>
          <p:cNvSpPr>
            <a:spLocks noGrp="1"/>
          </p:cNvSpPr>
          <p:nvPr>
            <p:ph sz="quarter" idx="1"/>
          </p:nvPr>
        </p:nvSpPr>
        <p:spPr>
          <a:xfrm>
            <a:off x="76200" y="1527048"/>
            <a:ext cx="8915400" cy="4572000"/>
          </a:xfrm>
        </p:spPr>
        <p:txBody>
          <a:bodyPr>
            <a:normAutofit fontScale="92500" lnSpcReduction="20000"/>
          </a:bodyPr>
          <a:lstStyle/>
          <a:p>
            <a:r>
              <a:rPr lang="en-US" dirty="0" smtClean="0"/>
              <a:t>You will be having a small group presentation and debate in front of the class, then answer the guiding question with a thesis</a:t>
            </a:r>
          </a:p>
          <a:p>
            <a:r>
              <a:rPr lang="en-US" dirty="0" smtClean="0"/>
              <a:t>No one from the class will be participating, just observing (till question time at the end)</a:t>
            </a:r>
          </a:p>
          <a:p>
            <a:r>
              <a:rPr lang="en-US" dirty="0" smtClean="0"/>
              <a:t>You should present both sides of the issue before you present your group’s thesis</a:t>
            </a:r>
          </a:p>
          <a:p>
            <a:r>
              <a:rPr lang="en-US" dirty="0" smtClean="0"/>
              <a:t>You should be debating, not just presenting, after you give background and before you give resolution and thesis</a:t>
            </a:r>
          </a:p>
          <a:p>
            <a:r>
              <a:rPr lang="en-US" dirty="0" smtClean="0"/>
              <a:t>Your points should be grounded in the evidence provided</a:t>
            </a:r>
          </a:p>
          <a:p>
            <a:r>
              <a:rPr lang="en-US" dirty="0" smtClean="0"/>
              <a:t>Victory should not be the only goal.  Your group needs to make sure that all information is presented</a:t>
            </a:r>
          </a:p>
        </p:txBody>
      </p:sp>
    </p:spTree>
    <p:extLst>
      <p:ext uri="{BB962C8B-B14F-4D97-AF65-F5344CB8AC3E}">
        <p14:creationId xmlns:p14="http://schemas.microsoft.com/office/powerpoint/2010/main" val="3729390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effectLst>
                  <a:outerShdw blurRad="38100" dist="38100" dir="2700000" algn="tl">
                    <a:srgbClr val="000000">
                      <a:alpha val="43137"/>
                    </a:srgbClr>
                  </a:outerShdw>
                </a:effectLst>
              </a:rPr>
              <a:t>The Debates: U. S. Triumph or Tragedy?</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effectLst>
                  <a:outerShdw blurRad="38100" dist="38100" dir="2700000" algn="tl">
                    <a:srgbClr val="000000">
                      <a:alpha val="43137"/>
                    </a:srgbClr>
                  </a:outerShdw>
                </a:effectLst>
              </a:rPr>
              <a:t>The debates you are having are examples of some of the key issues around the turn of the century, they exemplify American attitudes at the time and help shape America moving forward.  </a:t>
            </a:r>
          </a:p>
          <a:p>
            <a:r>
              <a:rPr lang="en-US" dirty="0" smtClean="0">
                <a:effectLst>
                  <a:outerShdw blurRad="38100" dist="38100" dir="2700000" algn="tl">
                    <a:srgbClr val="000000">
                      <a:alpha val="43137"/>
                    </a:srgbClr>
                  </a:outerShdw>
                </a:effectLst>
              </a:rPr>
              <a:t>Guiding Questions:</a:t>
            </a:r>
            <a:endParaRPr lang="en-US" dirty="0">
              <a:effectLst>
                <a:outerShdw blurRad="38100" dist="38100" dir="2700000" algn="tl">
                  <a:srgbClr val="000000">
                    <a:alpha val="43137"/>
                  </a:srgbClr>
                </a:outerShdw>
              </a:effectLst>
            </a:endParaRPr>
          </a:p>
          <a:p>
            <a:pPr lvl="1"/>
            <a:r>
              <a:rPr lang="en-US" sz="4000" dirty="0" smtClean="0">
                <a:solidFill>
                  <a:schemeClr val="bg1"/>
                </a:solidFill>
                <a:effectLst>
                  <a:outerShdw blurRad="38100" dist="38100" dir="2700000" algn="tl">
                    <a:srgbClr val="000000">
                      <a:alpha val="43137"/>
                    </a:srgbClr>
                  </a:outerShdw>
                </a:effectLst>
              </a:rPr>
              <a:t>What is America saying through its actions (think ideals)?</a:t>
            </a:r>
          </a:p>
          <a:p>
            <a:pPr lvl="1"/>
            <a:r>
              <a:rPr lang="en-US" sz="4000" dirty="0" smtClean="0">
                <a:solidFill>
                  <a:schemeClr val="bg1"/>
                </a:solidFill>
                <a:effectLst>
                  <a:outerShdw blurRad="38100" dist="38100" dir="2700000" algn="tl">
                    <a:srgbClr val="000000">
                      <a:alpha val="43137"/>
                    </a:srgbClr>
                  </a:outerShdw>
                </a:effectLst>
              </a:rPr>
              <a:t>What position does this put the United States in going forward?</a:t>
            </a:r>
            <a:endParaRPr lang="en-US"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050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effectLst>
                  <a:outerShdw blurRad="38100" dist="38100" dir="2700000" algn="tl">
                    <a:srgbClr val="000000">
                      <a:alpha val="43137"/>
                    </a:srgbClr>
                  </a:outerShdw>
                </a:effectLst>
              </a:rPr>
              <a:t>Logistics</a:t>
            </a:r>
            <a:endParaRPr lang="en-US" sz="54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149352" y="1219200"/>
            <a:ext cx="8839200" cy="5105400"/>
          </a:xfrm>
        </p:spPr>
        <p:txBody>
          <a:bodyPr>
            <a:noAutofit/>
          </a:bodyPr>
          <a:lstStyle/>
          <a:p>
            <a:pPr lvl="1"/>
            <a:r>
              <a:rPr lang="en-US" sz="4000" dirty="0" smtClean="0">
                <a:solidFill>
                  <a:schemeClr val="bg1"/>
                </a:solidFill>
              </a:rPr>
              <a:t>What is the background?</a:t>
            </a:r>
          </a:p>
          <a:p>
            <a:pPr lvl="1"/>
            <a:r>
              <a:rPr lang="en-US" sz="4000" dirty="0">
                <a:solidFill>
                  <a:schemeClr val="bg1"/>
                </a:solidFill>
              </a:rPr>
              <a:t>Why is it an issue</a:t>
            </a:r>
            <a:r>
              <a:rPr lang="en-US" sz="4000" dirty="0" smtClean="0">
                <a:solidFill>
                  <a:schemeClr val="bg1"/>
                </a:solidFill>
              </a:rPr>
              <a:t>?</a:t>
            </a:r>
          </a:p>
          <a:p>
            <a:pPr lvl="1"/>
            <a:r>
              <a:rPr lang="en-US" sz="4000" dirty="0" smtClean="0">
                <a:solidFill>
                  <a:schemeClr val="bg1"/>
                </a:solidFill>
              </a:rPr>
              <a:t>What are the two sides of the issue?</a:t>
            </a:r>
          </a:p>
          <a:p>
            <a:pPr lvl="2"/>
            <a:r>
              <a:rPr lang="en-US" sz="3800" dirty="0" smtClean="0">
                <a:solidFill>
                  <a:schemeClr val="bg1"/>
                </a:solidFill>
              </a:rPr>
              <a:t>What evidence supports each side?</a:t>
            </a:r>
          </a:p>
          <a:p>
            <a:pPr lvl="1"/>
            <a:r>
              <a:rPr lang="en-US" sz="4000" dirty="0" smtClean="0">
                <a:solidFill>
                  <a:schemeClr val="bg1"/>
                </a:solidFill>
              </a:rPr>
              <a:t>How is it resolved and how does it impact America moving forward?</a:t>
            </a:r>
          </a:p>
          <a:p>
            <a:pPr lvl="1"/>
            <a:r>
              <a:rPr lang="en-US" sz="4000" dirty="0" smtClean="0">
                <a:solidFill>
                  <a:schemeClr val="bg1"/>
                </a:solidFill>
              </a:rPr>
              <a:t>Triumph or tragedy? Thesis</a:t>
            </a:r>
            <a:r>
              <a:rPr lang="en-US" sz="4000" dirty="0" smtClean="0">
                <a:solidFill>
                  <a:schemeClr val="bg1"/>
                </a:solidFill>
              </a:rPr>
              <a:t>!</a:t>
            </a:r>
          </a:p>
          <a:p>
            <a:pPr lvl="1"/>
            <a:r>
              <a:rPr lang="en-US" sz="4000" dirty="0" smtClean="0">
                <a:solidFill>
                  <a:schemeClr val="bg1"/>
                </a:solidFill>
              </a:rPr>
              <a:t>2 Quiz questions</a:t>
            </a:r>
            <a:r>
              <a:rPr lang="en-US" sz="4000" dirty="0" smtClean="0">
                <a:solidFill>
                  <a:schemeClr val="bg1"/>
                </a:solidFill>
              </a:rPr>
              <a:t> </a:t>
            </a:r>
            <a:endParaRPr lang="en-US" sz="4000" dirty="0" smtClean="0">
              <a:solidFill>
                <a:schemeClr val="bg1"/>
              </a:solidFill>
            </a:endParaRPr>
          </a:p>
        </p:txBody>
      </p:sp>
    </p:spTree>
    <p:extLst>
      <p:ext uri="{BB962C8B-B14F-4D97-AF65-F5344CB8AC3E}">
        <p14:creationId xmlns:p14="http://schemas.microsoft.com/office/powerpoint/2010/main" val="3798523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Presentation Requirements</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371600"/>
            <a:ext cx="8503920" cy="5105400"/>
          </a:xfrm>
        </p:spPr>
        <p:txBody>
          <a:bodyPr>
            <a:normAutofit lnSpcReduction="10000"/>
          </a:bodyPr>
          <a:lstStyle/>
          <a:p>
            <a:r>
              <a:rPr lang="en-US" dirty="0" smtClean="0"/>
              <a:t>Background</a:t>
            </a:r>
          </a:p>
          <a:p>
            <a:pPr lvl="1"/>
            <a:r>
              <a:rPr lang="en-US" dirty="0" smtClean="0"/>
              <a:t>This can be on a handout you provide to the class, or something you display on the screen</a:t>
            </a:r>
          </a:p>
          <a:p>
            <a:r>
              <a:rPr lang="en-US" dirty="0" smtClean="0"/>
              <a:t>Slides with two-sided tables displaying the best arguments for each side to be displayed during the debate</a:t>
            </a:r>
          </a:p>
          <a:p>
            <a:pPr lvl="1"/>
            <a:r>
              <a:rPr lang="en-US" dirty="0" smtClean="0"/>
              <a:t>The debate should be a discussion, many of the discussions require you to use the “logic” of the era</a:t>
            </a:r>
          </a:p>
          <a:p>
            <a:r>
              <a:rPr lang="en-US" dirty="0" smtClean="0"/>
              <a:t>Resolution &amp; recent connection and overall thesis</a:t>
            </a:r>
          </a:p>
          <a:p>
            <a:pPr lvl="1"/>
            <a:r>
              <a:rPr lang="en-US" dirty="0" smtClean="0"/>
              <a:t>Slides</a:t>
            </a:r>
            <a:r>
              <a:rPr lang="en-US" dirty="0"/>
              <a:t> </a:t>
            </a:r>
            <a:r>
              <a:rPr lang="en-US" dirty="0" smtClean="0"/>
              <a:t>or handouts (could be the same as background) giving your group’s thesis (triumph or tragedy?) and explaining what became of the issue, including a timeline and major events and how it may be related to issues recently gaining public attention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Presentation Requirements</a:t>
            </a:r>
            <a:endParaRPr lang="en-US" sz="44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1752" y="1371600"/>
            <a:ext cx="8503920" cy="5105400"/>
          </a:xfrm>
        </p:spPr>
        <p:txBody>
          <a:bodyPr>
            <a:normAutofit/>
          </a:bodyPr>
          <a:lstStyle/>
          <a:p>
            <a:r>
              <a:rPr lang="en-US" dirty="0" smtClean="0"/>
              <a:t>Time: 5-10 minutes total</a:t>
            </a:r>
          </a:p>
          <a:p>
            <a:r>
              <a:rPr lang="en-US" dirty="0" smtClean="0"/>
              <a:t>Group tasks: Background, Debate (both side), Resolution, Recent Connections, Thesis</a:t>
            </a:r>
          </a:p>
          <a:p>
            <a:r>
              <a:rPr lang="en-US" dirty="0" smtClean="0"/>
              <a:t>Who, what, when, where, why important, analysis of both sides (triumph or tragedy), application to today (recent connection)</a:t>
            </a:r>
          </a:p>
          <a:p>
            <a:r>
              <a:rPr lang="en-US" dirty="0" smtClean="0"/>
              <a:t>Visuals: maps, people, cartoons, quotes, statistics, arguments for both triumph and tragedy</a:t>
            </a:r>
          </a:p>
          <a:p>
            <a:r>
              <a:rPr lang="en-US" dirty="0" smtClean="0"/>
              <a:t>Presentation: well-presented and interesting and detailed info, lively debate, obviously prepared (avoids reading off </a:t>
            </a:r>
            <a:r>
              <a:rPr lang="en-US" smtClean="0"/>
              <a:t>of slides)</a:t>
            </a:r>
            <a:endParaRPr lang="en-US" dirty="0" smtClean="0"/>
          </a:p>
        </p:txBody>
      </p:sp>
    </p:spTree>
    <p:extLst>
      <p:ext uri="{BB962C8B-B14F-4D97-AF65-F5344CB8AC3E}">
        <p14:creationId xmlns:p14="http://schemas.microsoft.com/office/powerpoint/2010/main" val="2954016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Scoring</a:t>
            </a:r>
            <a:endParaRPr lang="en-US" dirty="0"/>
          </a:p>
        </p:txBody>
      </p:sp>
      <p:graphicFrame>
        <p:nvGraphicFramePr>
          <p:cNvPr id="4" name="Table 3"/>
          <p:cNvGraphicFramePr>
            <a:graphicFrameLocks noGrp="1"/>
          </p:cNvGraphicFramePr>
          <p:nvPr/>
        </p:nvGraphicFramePr>
        <p:xfrm>
          <a:off x="228600" y="1600200"/>
          <a:ext cx="8686800" cy="4724402"/>
        </p:xfrm>
        <a:graphic>
          <a:graphicData uri="http://schemas.openxmlformats.org/drawingml/2006/table">
            <a:tbl>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298650">
                <a:tc>
                  <a:txBody>
                    <a:bodyPr/>
                    <a:lstStyle/>
                    <a:p>
                      <a:pPr marL="0" marR="0">
                        <a:lnSpc>
                          <a:spcPct val="115000"/>
                        </a:lnSpc>
                        <a:spcBef>
                          <a:spcPts val="0"/>
                        </a:spcBef>
                        <a:spcAft>
                          <a:spcPts val="0"/>
                        </a:spcAft>
                      </a:pPr>
                      <a:r>
                        <a:rPr lang="en-US" sz="1400" dirty="0">
                          <a:latin typeface="Georgia"/>
                          <a:ea typeface="Calibri"/>
                          <a:cs typeface="Times New Roman"/>
                        </a:rPr>
                        <a:t>40 points for group</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Georgia"/>
                          <a:ea typeface="Calibri"/>
                          <a:cs typeface="Times New Roman"/>
                        </a:rPr>
                        <a:t>10</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Georgia"/>
                          <a:ea typeface="Calibri"/>
                          <a:cs typeface="Times New Roman"/>
                        </a:rPr>
                        <a:t>8</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Georgia"/>
                          <a:ea typeface="Calibri"/>
                          <a:cs typeface="Times New Roman"/>
                        </a:rPr>
                        <a:t>6 or below</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77051">
                <a:tc>
                  <a:txBody>
                    <a:bodyPr/>
                    <a:lstStyle/>
                    <a:p>
                      <a:pPr marL="0" marR="0">
                        <a:lnSpc>
                          <a:spcPct val="115000"/>
                        </a:lnSpc>
                        <a:spcBef>
                          <a:spcPts val="0"/>
                        </a:spcBef>
                        <a:spcAft>
                          <a:spcPts val="0"/>
                        </a:spcAft>
                      </a:pPr>
                      <a:r>
                        <a:rPr lang="en-US" sz="1800">
                          <a:latin typeface="Georgia"/>
                          <a:ea typeface="Calibri"/>
                          <a:cs typeface="Times New Roman"/>
                        </a:rPr>
                        <a:t>Topic Background</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Calibri"/>
                          <a:ea typeface="Calibri"/>
                          <a:cs typeface="Times New Roman"/>
                        </a:rPr>
                        <a:t>Clear, explicit, multi-faceted,</a:t>
                      </a:r>
                      <a:r>
                        <a:rPr lang="en-US" sz="1400" baseline="0" dirty="0" smtClean="0">
                          <a:latin typeface="Calibri"/>
                          <a:ea typeface="Calibri"/>
                          <a:cs typeface="Times New Roman"/>
                        </a:rPr>
                        <a:t> well explained includes any nuances or side issues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Georgia"/>
                          <a:ea typeface="Calibri"/>
                          <a:cs typeface="Times New Roman"/>
                        </a:rPr>
                        <a:t>Clear,</a:t>
                      </a:r>
                      <a:r>
                        <a:rPr lang="en-US" sz="1400" baseline="0" dirty="0" smtClean="0">
                          <a:latin typeface="Georgia"/>
                          <a:ea typeface="Calibri"/>
                          <a:cs typeface="Times New Roman"/>
                        </a:rPr>
                        <a:t> factual and accurate.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Georgia"/>
                          <a:ea typeface="Calibri"/>
                          <a:cs typeface="Times New Roman"/>
                        </a:rPr>
                        <a:t>Unclear,</a:t>
                      </a:r>
                      <a:r>
                        <a:rPr lang="en-US" sz="1400" baseline="0" dirty="0" smtClean="0">
                          <a:latin typeface="Georgia"/>
                          <a:ea typeface="Calibri"/>
                          <a:cs typeface="Times New Roman"/>
                        </a:rPr>
                        <a:t> minor inconsistencies or incomplete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77051">
                <a:tc>
                  <a:txBody>
                    <a:bodyPr/>
                    <a:lstStyle/>
                    <a:p>
                      <a:pPr marL="0" marR="0">
                        <a:lnSpc>
                          <a:spcPct val="115000"/>
                        </a:lnSpc>
                        <a:spcBef>
                          <a:spcPts val="0"/>
                        </a:spcBef>
                        <a:spcAft>
                          <a:spcPts val="0"/>
                        </a:spcAft>
                      </a:pPr>
                      <a:r>
                        <a:rPr lang="en-US" sz="1800" dirty="0">
                          <a:latin typeface="Georgia"/>
                          <a:ea typeface="Calibri"/>
                          <a:cs typeface="Times New Roman"/>
                        </a:rPr>
                        <a:t>Debate </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Georgia"/>
                          <a:ea typeface="Calibri"/>
                          <a:cs typeface="Times New Roman"/>
                        </a:rPr>
                        <a:t>impressively prepared and smoothly delivered with depth, shows expert understanding</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Georgia"/>
                          <a:ea typeface="Calibri"/>
                          <a:cs typeface="Times New Roman"/>
                        </a:rPr>
                        <a:t>clear and well-prepared and informative lacking in delivery or depth</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Georgia"/>
                          <a:ea typeface="Calibri"/>
                          <a:cs typeface="Times New Roman"/>
                        </a:rPr>
                        <a:t>organized </a:t>
                      </a:r>
                      <a:r>
                        <a:rPr lang="en-US" sz="1400" dirty="0">
                          <a:latin typeface="Georgia"/>
                          <a:ea typeface="Calibri"/>
                          <a:cs typeface="Times New Roman"/>
                        </a:rPr>
                        <a:t>and clear but </a:t>
                      </a:r>
                      <a:r>
                        <a:rPr lang="en-US" sz="1400" dirty="0" smtClean="0">
                          <a:latin typeface="Georgia"/>
                          <a:ea typeface="Calibri"/>
                          <a:cs typeface="Times New Roman"/>
                        </a:rPr>
                        <a:t>requires</a:t>
                      </a:r>
                      <a:r>
                        <a:rPr lang="en-US" sz="1400" baseline="0" dirty="0" smtClean="0">
                          <a:latin typeface="Georgia"/>
                          <a:ea typeface="Calibri"/>
                          <a:cs typeface="Times New Roman"/>
                        </a:rPr>
                        <a:t> more explanation to fill in all necessary points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77051">
                <a:tc>
                  <a:txBody>
                    <a:bodyPr/>
                    <a:lstStyle/>
                    <a:p>
                      <a:pPr marL="0" marR="0">
                        <a:lnSpc>
                          <a:spcPct val="115000"/>
                        </a:lnSpc>
                        <a:spcBef>
                          <a:spcPts val="0"/>
                        </a:spcBef>
                        <a:spcAft>
                          <a:spcPts val="0"/>
                        </a:spcAft>
                      </a:pPr>
                      <a:r>
                        <a:rPr lang="en-US" sz="1800" dirty="0">
                          <a:latin typeface="Georgia"/>
                          <a:ea typeface="Calibri"/>
                          <a:cs typeface="Times New Roman"/>
                        </a:rPr>
                        <a:t>Resolution &amp; Developments</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Calibri"/>
                          <a:ea typeface="Calibri"/>
                          <a:cs typeface="Times New Roman"/>
                        </a:rPr>
                        <a:t>Clear, explicit, multi-faceted,</a:t>
                      </a:r>
                      <a:r>
                        <a:rPr lang="en-US" sz="1400" baseline="0" dirty="0" smtClean="0">
                          <a:latin typeface="Calibri"/>
                          <a:ea typeface="Calibri"/>
                          <a:cs typeface="Times New Roman"/>
                        </a:rPr>
                        <a:t> well explained includes any nuances or side issues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Georgia"/>
                          <a:ea typeface="Calibri"/>
                          <a:cs typeface="Times New Roman"/>
                        </a:rPr>
                        <a:t>Clear factual and accurate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mn-lt"/>
                          <a:ea typeface="Calibri"/>
                          <a:cs typeface="Times New Roman"/>
                        </a:rPr>
                        <a:t>Unclear,</a:t>
                      </a:r>
                      <a:r>
                        <a:rPr lang="en-US" sz="1400" baseline="0" dirty="0" smtClean="0">
                          <a:latin typeface="+mn-lt"/>
                          <a:ea typeface="Calibri"/>
                          <a:cs typeface="Times New Roman"/>
                        </a:rPr>
                        <a:t> minor inconsistencies or incomplete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94599">
                <a:tc>
                  <a:txBody>
                    <a:bodyPr/>
                    <a:lstStyle/>
                    <a:p>
                      <a:pPr marL="0" marR="0">
                        <a:lnSpc>
                          <a:spcPct val="115000"/>
                        </a:lnSpc>
                        <a:spcBef>
                          <a:spcPts val="0"/>
                        </a:spcBef>
                        <a:spcAft>
                          <a:spcPts val="0"/>
                        </a:spcAft>
                      </a:pPr>
                      <a:r>
                        <a:rPr lang="en-US" sz="1800" dirty="0">
                          <a:latin typeface="Georgia"/>
                          <a:ea typeface="Calibri"/>
                          <a:cs typeface="Times New Roman"/>
                        </a:rPr>
                        <a:t>Recent Connection</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Georgia"/>
                          <a:ea typeface="Calibri"/>
                          <a:cs typeface="Times New Roman"/>
                        </a:rPr>
                        <a:t>Recent connections</a:t>
                      </a:r>
                      <a:r>
                        <a:rPr lang="en-US" sz="1400" baseline="0" dirty="0" smtClean="0">
                          <a:latin typeface="Georgia"/>
                          <a:ea typeface="Calibri"/>
                          <a:cs typeface="Times New Roman"/>
                        </a:rPr>
                        <a:t> apply broadly to policy and precedent</a:t>
                      </a:r>
                      <a:endParaRPr lang="en-US" sz="1400" dirty="0">
                        <a:latin typeface="Georg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Georgia"/>
                          <a:ea typeface="Calibri"/>
                          <a:cs typeface="Times New Roman"/>
                        </a:rPr>
                        <a:t>Recent connections are included, but only as they specifically relate the topic being debated</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Georgia"/>
                          <a:ea typeface="Calibri"/>
                          <a:cs typeface="Times New Roman"/>
                        </a:rPr>
                        <a:t>Connections</a:t>
                      </a:r>
                      <a:r>
                        <a:rPr lang="en-US" sz="1400" baseline="0" dirty="0" smtClean="0">
                          <a:latin typeface="Georgia"/>
                          <a:ea typeface="Calibri"/>
                          <a:cs typeface="Times New Roman"/>
                        </a:rPr>
                        <a:t> incorrect or omitted</a:t>
                      </a:r>
                      <a:endParaRPr lang="en-US" sz="1400" dirty="0">
                        <a:latin typeface="Georg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 evaluation</a:t>
            </a:r>
            <a:endParaRPr lang="en-US" dirty="0"/>
          </a:p>
        </p:txBody>
      </p:sp>
      <p:graphicFrame>
        <p:nvGraphicFramePr>
          <p:cNvPr id="4" name="Content Placeholder 3"/>
          <p:cNvGraphicFramePr>
            <a:graphicFrameLocks noGrp="1"/>
          </p:cNvGraphicFramePr>
          <p:nvPr>
            <p:ph sz="quarter" idx="1"/>
          </p:nvPr>
        </p:nvGraphicFramePr>
        <p:xfrm>
          <a:off x="228600" y="1524000"/>
          <a:ext cx="8763001" cy="4876800"/>
        </p:xfrm>
        <a:graphic>
          <a:graphicData uri="http://schemas.openxmlformats.org/drawingml/2006/table">
            <a:tbl>
              <a:tblPr/>
              <a:tblGrid>
                <a:gridCol w="2734320">
                  <a:extLst>
                    <a:ext uri="{9D8B030D-6E8A-4147-A177-3AD203B41FA5}">
                      <a16:colId xmlns:a16="http://schemas.microsoft.com/office/drawing/2014/main" val="20000"/>
                    </a:ext>
                  </a:extLst>
                </a:gridCol>
                <a:gridCol w="2553130">
                  <a:extLst>
                    <a:ext uri="{9D8B030D-6E8A-4147-A177-3AD203B41FA5}">
                      <a16:colId xmlns:a16="http://schemas.microsoft.com/office/drawing/2014/main" val="20001"/>
                    </a:ext>
                  </a:extLst>
                </a:gridCol>
                <a:gridCol w="1894258">
                  <a:extLst>
                    <a:ext uri="{9D8B030D-6E8A-4147-A177-3AD203B41FA5}">
                      <a16:colId xmlns:a16="http://schemas.microsoft.com/office/drawing/2014/main" val="20002"/>
                    </a:ext>
                  </a:extLst>
                </a:gridCol>
                <a:gridCol w="1581293">
                  <a:extLst>
                    <a:ext uri="{9D8B030D-6E8A-4147-A177-3AD203B41FA5}">
                      <a16:colId xmlns:a16="http://schemas.microsoft.com/office/drawing/2014/main" val="20003"/>
                    </a:ext>
                  </a:extLst>
                </a:gridCol>
              </a:tblGrid>
              <a:tr h="541867">
                <a:tc>
                  <a:txBody>
                    <a:bodyPr/>
                    <a:lstStyle/>
                    <a:p>
                      <a:pPr marL="0" marR="0" algn="ctr">
                        <a:lnSpc>
                          <a:spcPct val="115000"/>
                        </a:lnSpc>
                        <a:spcBef>
                          <a:spcPts val="0"/>
                        </a:spcBef>
                        <a:spcAft>
                          <a:spcPts val="0"/>
                        </a:spcAft>
                      </a:pPr>
                      <a:r>
                        <a:rPr lang="en-US" sz="2000" b="1">
                          <a:latin typeface="Georgia"/>
                          <a:ea typeface="Calibri"/>
                          <a:cs typeface="Times New Roman"/>
                        </a:rPr>
                        <a:t>10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Georgia"/>
                          <a:ea typeface="Calibri"/>
                          <a:cs typeface="Times New Roman"/>
                        </a:rPr>
                        <a:t>8</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Georgia"/>
                          <a:ea typeface="Calibri"/>
                          <a:cs typeface="Times New Roman"/>
                        </a:rPr>
                        <a:t>6</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Georgia"/>
                          <a:ea typeface="Calibri"/>
                          <a:cs typeface="Times New Roman"/>
                        </a:rPr>
                        <a:t>4</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34933">
                <a:tc>
                  <a:txBody>
                    <a:bodyPr/>
                    <a:lstStyle/>
                    <a:p>
                      <a:pPr marL="0" marR="0">
                        <a:lnSpc>
                          <a:spcPct val="115000"/>
                        </a:lnSpc>
                        <a:spcBef>
                          <a:spcPts val="0"/>
                        </a:spcBef>
                        <a:spcAft>
                          <a:spcPts val="0"/>
                        </a:spcAft>
                      </a:pPr>
                      <a:r>
                        <a:rPr lang="en-US" sz="2000">
                          <a:latin typeface="Georgia"/>
                          <a:ea typeface="Calibri"/>
                          <a:cs typeface="Times New Roman"/>
                        </a:rPr>
                        <a:t>Leader, or team member who embraced their role with depth and a high level of understanding.  No one had to worry, at any point, about if this person would complete their tasks or how well they would do their job</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Georgia"/>
                          <a:ea typeface="Calibri"/>
                          <a:cs typeface="Times New Roman"/>
                        </a:rPr>
                        <a:t>Did what was asked of them, in a timely manner, and did a quality job.  Did not take a leadership role, did not go above the base expectation</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Georgia"/>
                          <a:ea typeface="Calibri"/>
                          <a:cs typeface="Times New Roman"/>
                        </a:rPr>
                        <a:t>Participated, completed tasks, did the bare minimum, or required others to help get them to the required level of expectation</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Georgia"/>
                          <a:ea typeface="Calibri"/>
                          <a:cs typeface="Times New Roman"/>
                        </a:rPr>
                        <a:t>Other people had to pick up the slack for this person who was not reliable, or did not complete tasks </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1033</TotalTime>
  <Words>848</Words>
  <Application>Microsoft Office PowerPoint</Application>
  <PresentationFormat>On-screen Show (4:3)</PresentationFormat>
  <Paragraphs>82</Paragraphs>
  <Slides>11</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Georgia</vt:lpstr>
      <vt:lpstr>Times New Roman</vt:lpstr>
      <vt:lpstr>Wingdings</vt:lpstr>
      <vt:lpstr>Wingdings 2</vt:lpstr>
      <vt:lpstr>Civic</vt:lpstr>
      <vt:lpstr>Turn-of-the-Century Fishbowl Debates</vt:lpstr>
      <vt:lpstr>What is a fishbowl?</vt:lpstr>
      <vt:lpstr>And for this assignment…?</vt:lpstr>
      <vt:lpstr>The Debates: U. S. Triumph or Tragedy?</vt:lpstr>
      <vt:lpstr>Logistics</vt:lpstr>
      <vt:lpstr>Presentation Requirements</vt:lpstr>
      <vt:lpstr>Presentation Requirements</vt:lpstr>
      <vt:lpstr>The Scoring</vt:lpstr>
      <vt:lpstr>Group member evaluation</vt:lpstr>
      <vt:lpstr>Resources: Library Databases</vt:lpstr>
      <vt:lpstr>Goal for today:</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 of the Century Topics</dc:title>
  <dc:creator>Windows User</dc:creator>
  <cp:lastModifiedBy>Matheny, Ross</cp:lastModifiedBy>
  <cp:revision>47</cp:revision>
  <cp:lastPrinted>2018-11-21T16:13:38Z</cp:lastPrinted>
  <dcterms:created xsi:type="dcterms:W3CDTF">2013-12-05T16:00:54Z</dcterms:created>
  <dcterms:modified xsi:type="dcterms:W3CDTF">2019-11-26T19:38:52Z</dcterms:modified>
</cp:coreProperties>
</file>