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4" r:id="rId4"/>
    <p:sldId id="275" r:id="rId5"/>
    <p:sldId id="276" r:id="rId6"/>
    <p:sldId id="277" r:id="rId7"/>
    <p:sldId id="278" r:id="rId8"/>
    <p:sldId id="285" r:id="rId9"/>
    <p:sldId id="258" r:id="rId10"/>
    <p:sldId id="28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6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8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8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775201" y="685800"/>
            <a:ext cx="7414684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908801" y="4038600"/>
            <a:ext cx="5281084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2AA6E969-F141-4A28-9C2D-48581D970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8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3F06C-F2F1-4AC8-88E9-4FEFF6FE30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30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76108-878C-45B3-A513-EC1EAF1970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22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854AF-CAAC-4747-B28C-3EA4B49A0F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1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22325-1180-4543-979F-D30AE8B35D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2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59B66-73F9-4827-A2E0-04A6CF9D31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7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B1237-AE80-4A71-9FAA-ED9CCE7BE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7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0C81-AADA-44F9-8747-FBAADFF2D1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0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9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6CC8-CE01-49BF-BE8E-B61553C18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62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4509-FBFF-49F7-89E7-744E8A16AE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83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533400"/>
            <a:ext cx="2540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533400"/>
            <a:ext cx="7416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F1CC1-6AB7-47E0-B0EF-70C098FEC6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0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4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4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7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1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C9FD-EBA3-4CD6-A5F8-F92FFD05A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9604-FEA6-48A0-A4CC-9A0EAA299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533400"/>
            <a:ext cx="1005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23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4572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E278E14B-8FB3-440B-B8C5-B4A4C9120F2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8" name="Picture 10" descr="strtegic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25600" cy="6858000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1016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pd0EbaFoQ" TargetMode="External"/><Relationship Id="rId2" Type="http://schemas.openxmlformats.org/officeDocument/2006/relationships/hyperlink" Target="https://www.youtube.com/watch?v=9SfQHLPWkA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cWM6-QLEFE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pd0EbaFoQ" TargetMode="External"/><Relationship Id="rId2" Type="http://schemas.openxmlformats.org/officeDocument/2006/relationships/hyperlink" Target="https://www.youtube.com/watch?v=9SfQHLPWkA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cWM6-QLEF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015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Chapter 4, The Colonial Period	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919"/>
            <a:ext cx="5372100" cy="5746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54" y="1633537"/>
            <a:ext cx="6815646" cy="38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7200"/>
              <a:t>Colonial</a:t>
            </a:r>
            <a:br>
              <a:rPr lang="en-US" sz="7200"/>
            </a:br>
            <a:r>
              <a:rPr lang="en-US" sz="7200"/>
              <a:t>Regions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/>
              <a:t>Environment, Culture, and Migration.</a:t>
            </a:r>
          </a:p>
        </p:txBody>
      </p:sp>
    </p:spTree>
    <p:extLst>
      <p:ext uri="{BB962C8B-B14F-4D97-AF65-F5344CB8AC3E}">
        <p14:creationId xmlns:p14="http://schemas.microsoft.com/office/powerpoint/2010/main" val="4676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Three Regions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0" y="1981200"/>
            <a:ext cx="3810000" cy="4114800"/>
          </a:xfrm>
        </p:spPr>
        <p:txBody>
          <a:bodyPr/>
          <a:lstStyle/>
          <a:p>
            <a:r>
              <a:rPr lang="en-US" sz="4400"/>
              <a:t>New England</a:t>
            </a:r>
          </a:p>
          <a:p>
            <a:r>
              <a:rPr lang="en-US" sz="4400"/>
              <a:t>Middle Colonies</a:t>
            </a:r>
          </a:p>
          <a:p>
            <a:r>
              <a:rPr lang="en-US" sz="4400"/>
              <a:t>Southern Colonies</a:t>
            </a:r>
          </a:p>
        </p:txBody>
      </p:sp>
      <p:pic>
        <p:nvPicPr>
          <p:cNvPr id="29700" name="Picture 4" descr="colm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1828800"/>
            <a:ext cx="3711575" cy="4383088"/>
          </a:xfrm>
          <a:prstGeom prst="rect">
            <a:avLst/>
          </a:prstGeom>
          <a:noFill/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5943600" y="2362200"/>
            <a:ext cx="8382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4648200" y="3200400"/>
            <a:ext cx="21336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4267200" y="4648200"/>
            <a:ext cx="2514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 advAuto="0"/>
      <p:bldP spid="29702" grpId="0" animBg="1"/>
      <p:bldP spid="29703" grpId="0" animBg="1"/>
      <p:bldP spid="297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</p:spPr>
        <p:txBody>
          <a:bodyPr/>
          <a:lstStyle/>
          <a:p>
            <a:r>
              <a:rPr lang="en-US"/>
              <a:t>New England</a:t>
            </a:r>
            <a:br>
              <a:rPr lang="en-US"/>
            </a:br>
            <a:r>
              <a:rPr lang="en-US" sz="3600"/>
              <a:t>Environment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4114800"/>
            <a:ext cx="76200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Northern Eastern Woodlands</a:t>
            </a:r>
          </a:p>
          <a:p>
            <a:pPr>
              <a:lnSpc>
                <a:spcPct val="90000"/>
              </a:lnSpc>
            </a:pPr>
            <a:r>
              <a:rPr lang="en-US" sz="2800"/>
              <a:t>Very Short Growing Season</a:t>
            </a:r>
          </a:p>
          <a:p>
            <a:pPr>
              <a:lnSpc>
                <a:spcPct val="90000"/>
              </a:lnSpc>
            </a:pPr>
            <a:r>
              <a:rPr lang="en-US" sz="2800"/>
              <a:t>Long Cold Winters</a:t>
            </a:r>
          </a:p>
          <a:p>
            <a:pPr>
              <a:lnSpc>
                <a:spcPct val="90000"/>
              </a:lnSpc>
            </a:pPr>
            <a:r>
              <a:rPr lang="en-US" sz="2800"/>
              <a:t>Large Forests</a:t>
            </a:r>
          </a:p>
          <a:p>
            <a:pPr>
              <a:lnSpc>
                <a:spcPct val="90000"/>
              </a:lnSpc>
            </a:pPr>
            <a:r>
              <a:rPr lang="en-US" sz="2800"/>
              <a:t>On the Atlantic Ocean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grayscl/>
          </a:blip>
          <a:srcRect b="17857"/>
          <a:stretch>
            <a:fillRect/>
          </a:stretch>
        </p:blipFill>
        <p:spPr bwMode="auto">
          <a:xfrm>
            <a:off x="3352801" y="1524001"/>
            <a:ext cx="6257925" cy="233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4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PRODUCTS</a:t>
            </a:r>
          </a:p>
          <a:p>
            <a:pPr>
              <a:lnSpc>
                <a:spcPct val="90000"/>
              </a:lnSpc>
            </a:pPr>
            <a:r>
              <a:rPr lang="en-US"/>
              <a:t>Subsistence Farming </a:t>
            </a:r>
          </a:p>
          <a:p>
            <a:pPr>
              <a:lnSpc>
                <a:spcPct val="90000"/>
              </a:lnSpc>
            </a:pPr>
            <a:r>
              <a:rPr lang="en-US"/>
              <a:t>Timber and Ship Building Supplies (Rope, Masts, Tar)</a:t>
            </a:r>
          </a:p>
          <a:p>
            <a:pPr>
              <a:lnSpc>
                <a:spcPct val="90000"/>
              </a:lnSpc>
            </a:pPr>
            <a:r>
              <a:rPr lang="en-US"/>
              <a:t>Dried Fish</a:t>
            </a:r>
          </a:p>
          <a:p>
            <a:pPr>
              <a:lnSpc>
                <a:spcPct val="90000"/>
              </a:lnSpc>
            </a:pPr>
            <a:r>
              <a:rPr lang="en-US"/>
              <a:t>Rum and other Manufactured Trade Goods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PEOPLE</a:t>
            </a:r>
          </a:p>
          <a:p>
            <a:r>
              <a:rPr lang="en-US"/>
              <a:t>Puritans and Pilgrims who believed in working hard and following strict rules.</a:t>
            </a:r>
          </a:p>
          <a:p>
            <a:r>
              <a:rPr lang="en-US"/>
              <a:t>Merchants, Manufacturers, and Lawyers.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New England</a:t>
            </a:r>
            <a:br>
              <a:rPr lang="en-US"/>
            </a:br>
            <a:r>
              <a:rPr lang="en-US" sz="3600"/>
              <a:t>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 advAuto="0"/>
      <p:bldP spid="317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905000"/>
            <a:ext cx="3124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Self-Governing Charters</a:t>
            </a:r>
          </a:p>
          <a:p>
            <a:pPr>
              <a:lnSpc>
                <a:spcPct val="90000"/>
              </a:lnSpc>
            </a:pPr>
            <a:r>
              <a:rPr lang="en-US" sz="3000"/>
              <a:t>Town Meetings</a:t>
            </a:r>
          </a:p>
          <a:p>
            <a:pPr>
              <a:lnSpc>
                <a:spcPct val="90000"/>
              </a:lnSpc>
            </a:pPr>
            <a:r>
              <a:rPr lang="en-US" sz="3000"/>
              <a:t>The Mayflower Compact</a:t>
            </a:r>
          </a:p>
          <a:p>
            <a:pPr>
              <a:lnSpc>
                <a:spcPct val="90000"/>
              </a:lnSpc>
            </a:pPr>
            <a:r>
              <a:rPr lang="en-US" sz="3000"/>
              <a:t>The Fundamental Orders of Connecticut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New England</a:t>
            </a:r>
            <a:br>
              <a:rPr lang="en-US"/>
            </a:br>
            <a:r>
              <a:rPr lang="en-US" sz="3600"/>
              <a:t>Government</a:t>
            </a:r>
            <a:endParaRPr lang="en-US"/>
          </a:p>
        </p:txBody>
      </p:sp>
      <p:pic>
        <p:nvPicPr>
          <p:cNvPr id="32777" name="Picture 9" descr="colregmap"/>
          <p:cNvPicPr>
            <a:picLocks noChangeAspect="1" noChangeArrowheads="1"/>
          </p:cNvPicPr>
          <p:nvPr/>
        </p:nvPicPr>
        <p:blipFill>
          <a:blip r:embed="rId2"/>
          <a:srcRect l="63824" r="2385" b="61905"/>
          <a:stretch>
            <a:fillRect/>
          </a:stretch>
        </p:blipFill>
        <p:spPr bwMode="auto">
          <a:xfrm>
            <a:off x="6553200" y="1600200"/>
            <a:ext cx="3714750" cy="4953000"/>
          </a:xfrm>
          <a:prstGeom prst="rect">
            <a:avLst/>
          </a:prstGeom>
          <a:noFill/>
        </p:spPr>
      </p:pic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8458200" y="4191000"/>
            <a:ext cx="2209800" cy="381000"/>
          </a:xfrm>
          <a:prstGeom prst="wedgeRectCallout">
            <a:avLst>
              <a:gd name="adj1" fmla="val -78449"/>
              <a:gd name="adj2" fmla="val 288750"/>
            </a:avLst>
          </a:prstGeom>
          <a:solidFill>
            <a:schemeClr val="accent1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Massachusetts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5638800" y="2438400"/>
            <a:ext cx="2362200" cy="381000"/>
          </a:xfrm>
          <a:prstGeom prst="wedgeRectCallout">
            <a:avLst>
              <a:gd name="adj1" fmla="val 25537"/>
              <a:gd name="adj2" fmla="val 328750"/>
            </a:avLst>
          </a:prstGeom>
          <a:solidFill>
            <a:schemeClr val="accent1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New Hampshire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4419600" y="6096000"/>
            <a:ext cx="1828800" cy="457200"/>
          </a:xfrm>
          <a:prstGeom prst="wedgeRectCallout">
            <a:avLst>
              <a:gd name="adj1" fmla="val 110069"/>
              <a:gd name="adj2" fmla="val -73264"/>
            </a:avLst>
          </a:prstGeom>
          <a:solidFill>
            <a:schemeClr val="accent1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Connecticut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8001000" y="6172200"/>
            <a:ext cx="2286000" cy="381000"/>
          </a:xfrm>
          <a:prstGeom prst="wedgeRectCallout">
            <a:avLst>
              <a:gd name="adj1" fmla="val -54931"/>
              <a:gd name="adj2" fmla="val -94167"/>
            </a:avLst>
          </a:prstGeom>
          <a:solidFill>
            <a:schemeClr val="accent1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Rhode Island</a:t>
            </a:r>
          </a:p>
        </p:txBody>
      </p:sp>
    </p:spTree>
    <p:extLst>
      <p:ext uri="{BB962C8B-B14F-4D97-AF65-F5344CB8AC3E}">
        <p14:creationId xmlns:p14="http://schemas.microsoft.com/office/powerpoint/2010/main" val="12686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  <p:bldP spid="32784" grpId="0" animBg="1" autoUpdateAnimBg="0"/>
      <p:bldP spid="32785" grpId="0" animBg="1" autoUpdateAnimBg="0"/>
      <p:bldP spid="32786" grpId="0" animBg="1" autoUpdateAnimBg="0"/>
      <p:bldP spid="327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</p:spPr>
        <p:txBody>
          <a:bodyPr/>
          <a:lstStyle/>
          <a:p>
            <a:r>
              <a:rPr lang="en-US"/>
              <a:t>Middle Colonies</a:t>
            </a:r>
            <a:br>
              <a:rPr lang="en-US"/>
            </a:br>
            <a:r>
              <a:rPr lang="en-US" sz="3600"/>
              <a:t>Environment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76400"/>
            <a:ext cx="3886200" cy="4876800"/>
          </a:xfrm>
        </p:spPr>
        <p:txBody>
          <a:bodyPr/>
          <a:lstStyle/>
          <a:p>
            <a:r>
              <a:rPr lang="en-US"/>
              <a:t>Lower Eastern Woodlands</a:t>
            </a:r>
          </a:p>
          <a:p>
            <a:r>
              <a:rPr lang="en-US"/>
              <a:t>Medium growing season and cold winters.</a:t>
            </a:r>
          </a:p>
          <a:p>
            <a:r>
              <a:rPr lang="en-US"/>
              <a:t>Many lakes and rivers for transportation.</a:t>
            </a:r>
          </a:p>
        </p:txBody>
      </p:sp>
      <p:pic>
        <p:nvPicPr>
          <p:cNvPr id="47110" name="Picture 6" descr="ph01250j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6934201" y="1524000"/>
            <a:ext cx="317817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3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PRODUCTS</a:t>
            </a:r>
          </a:p>
          <a:p>
            <a:r>
              <a:rPr lang="en-US" dirty="0"/>
              <a:t>Called the Bread Colonies</a:t>
            </a:r>
          </a:p>
          <a:p>
            <a:r>
              <a:rPr lang="en-US" dirty="0"/>
              <a:t>Farmed Wheat, Oat, Barley and Rye.</a:t>
            </a:r>
          </a:p>
          <a:p>
            <a:r>
              <a:rPr lang="en-US" dirty="0"/>
              <a:t>Made homespun products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Self-sufficiency! </a:t>
            </a:r>
            <a:endParaRPr lang="en-US" dirty="0"/>
          </a:p>
          <a:p>
            <a:r>
              <a:rPr lang="en-US" dirty="0"/>
              <a:t>Traded very </a:t>
            </a:r>
            <a:r>
              <a:rPr lang="en-US" dirty="0" smtClean="0"/>
              <a:t>little, at first, but then the most later.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PEOPLE</a:t>
            </a:r>
          </a:p>
          <a:p>
            <a:r>
              <a:rPr lang="en-US"/>
              <a:t>People from: England, the Netherlands, France, Germany and others.</a:t>
            </a:r>
          </a:p>
          <a:p>
            <a:r>
              <a:rPr lang="en-US"/>
              <a:t>Puritans, Quakers, Anglicans, Catholics, and Jews.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Middle Colonies</a:t>
            </a:r>
            <a:br>
              <a:rPr lang="en-US"/>
            </a:br>
            <a:r>
              <a:rPr lang="en-US" sz="3600"/>
              <a:t>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 advAuto="0"/>
      <p:bldP spid="501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905000"/>
            <a:ext cx="3124200" cy="4191000"/>
          </a:xfrm>
        </p:spPr>
        <p:txBody>
          <a:bodyPr/>
          <a:lstStyle/>
          <a:p>
            <a:r>
              <a:rPr lang="en-US" sz="3000" dirty="0"/>
              <a:t>Proprietary Charters</a:t>
            </a:r>
          </a:p>
          <a:p>
            <a:r>
              <a:rPr lang="en-US" sz="3000" dirty="0"/>
              <a:t>Religious Freedom and Tolerance</a:t>
            </a:r>
          </a:p>
          <a:p>
            <a:r>
              <a:rPr lang="en-US" sz="3000" dirty="0"/>
              <a:t>Freedom of the </a:t>
            </a:r>
            <a:r>
              <a:rPr lang="en-US" sz="3000" dirty="0" smtClean="0"/>
              <a:t>Press—Zenger </a:t>
            </a:r>
            <a:endParaRPr lang="en-US" sz="3000" dirty="0"/>
          </a:p>
          <a:p>
            <a:r>
              <a:rPr lang="en-US" sz="3000" dirty="0"/>
              <a:t>Strong Courts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Middle Colonies</a:t>
            </a:r>
            <a:br>
              <a:rPr lang="en-US"/>
            </a:br>
            <a:r>
              <a:rPr lang="en-US" sz="3600"/>
              <a:t>Government</a:t>
            </a:r>
            <a:endParaRPr lang="en-US"/>
          </a:p>
        </p:txBody>
      </p:sp>
      <p:pic>
        <p:nvPicPr>
          <p:cNvPr id="51209" name="Picture 9" descr="colregmap"/>
          <p:cNvPicPr>
            <a:picLocks noChangeAspect="1" noChangeArrowheads="1"/>
          </p:cNvPicPr>
          <p:nvPr/>
        </p:nvPicPr>
        <p:blipFill>
          <a:blip r:embed="rId2"/>
          <a:srcRect l="29117" t="10550" r="29289" b="47253"/>
          <a:stretch>
            <a:fillRect/>
          </a:stretch>
        </p:blipFill>
        <p:spPr bwMode="auto">
          <a:xfrm>
            <a:off x="6604000" y="1676400"/>
            <a:ext cx="4064000" cy="4876800"/>
          </a:xfrm>
          <a:prstGeom prst="rect">
            <a:avLst/>
          </a:prstGeom>
          <a:noFill/>
        </p:spPr>
      </p:pic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8077200" y="1295400"/>
            <a:ext cx="2286000" cy="381000"/>
          </a:xfrm>
          <a:prstGeom prst="wedgeRectCallout">
            <a:avLst>
              <a:gd name="adj1" fmla="val 1389"/>
              <a:gd name="adj2" fmla="val 468750"/>
            </a:avLst>
          </a:prstGeom>
          <a:solidFill>
            <a:schemeClr val="accent2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New York</a:t>
            </a: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5867400" y="2209800"/>
            <a:ext cx="2209800" cy="381000"/>
          </a:xfrm>
          <a:prstGeom prst="wedgeRectCallout">
            <a:avLst>
              <a:gd name="adj1" fmla="val 44542"/>
              <a:gd name="adj2" fmla="val 622083"/>
            </a:avLst>
          </a:prstGeom>
          <a:solidFill>
            <a:schemeClr val="accent2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Pennsylvania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6781800" y="5029200"/>
            <a:ext cx="1905000" cy="381000"/>
          </a:xfrm>
          <a:prstGeom prst="wedgeRectCallout">
            <a:avLst>
              <a:gd name="adj1" fmla="val 112083"/>
              <a:gd name="adj2" fmla="val 59167"/>
            </a:avLst>
          </a:prstGeom>
          <a:solidFill>
            <a:schemeClr val="accent2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New Jersey</a:t>
            </a: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5791200" y="6019800"/>
            <a:ext cx="1828800" cy="457200"/>
          </a:xfrm>
          <a:prstGeom prst="wedgeRectCallout">
            <a:avLst>
              <a:gd name="adj1" fmla="val 150347"/>
              <a:gd name="adj2" fmla="val -28819"/>
            </a:avLst>
          </a:prstGeom>
          <a:solidFill>
            <a:schemeClr val="accent2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Delaware</a:t>
            </a:r>
          </a:p>
        </p:txBody>
      </p:sp>
    </p:spTree>
    <p:extLst>
      <p:ext uri="{BB962C8B-B14F-4D97-AF65-F5344CB8AC3E}">
        <p14:creationId xmlns:p14="http://schemas.microsoft.com/office/powerpoint/2010/main" val="12043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autoUpdateAnimBg="0" advAuto="0"/>
      <p:bldP spid="51210" grpId="0" animBg="1" autoUpdateAnimBg="0"/>
      <p:bldP spid="51211" grpId="0" animBg="1" autoUpdateAnimBg="0"/>
      <p:bldP spid="51212" grpId="0" animBg="1" autoUpdateAnimBg="0"/>
      <p:bldP spid="5121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ENVIRONMENT</a:t>
            </a:r>
          </a:p>
          <a:p>
            <a:r>
              <a:rPr lang="en-US"/>
              <a:t>Atlantic and Gulf Coastal Plains.</a:t>
            </a:r>
          </a:p>
          <a:p>
            <a:r>
              <a:rPr lang="en-US"/>
              <a:t>Long growing season and fertile land.</a:t>
            </a:r>
          </a:p>
          <a:p>
            <a:r>
              <a:rPr lang="en-US"/>
              <a:t>Warm for most of the year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PRODUCTS</a:t>
            </a:r>
          </a:p>
          <a:p>
            <a:r>
              <a:rPr lang="en-US"/>
              <a:t>Farmed Tobacco, Rice, Indigo, and Cotton.</a:t>
            </a:r>
          </a:p>
          <a:p>
            <a:r>
              <a:rPr lang="en-US"/>
              <a:t>Trade “cash crops” farmed on Plantations.</a:t>
            </a:r>
          </a:p>
          <a:p>
            <a:r>
              <a:rPr lang="en-US"/>
              <a:t>Purchase manufactured goods.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Southern Colonies</a:t>
            </a:r>
            <a:br>
              <a:rPr lang="en-US"/>
            </a:br>
            <a:r>
              <a:rPr lang="en-US" sz="3600"/>
              <a:t>Environment &amp; 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 advAuto="0"/>
      <p:bldP spid="53251" grpId="0" build="p" autoUpdateAnimBg="0"/>
      <p:bldP spid="5325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267200"/>
            <a:ext cx="2286000" cy="1981200"/>
          </a:xfrm>
        </p:spPr>
        <p:txBody>
          <a:bodyPr/>
          <a:lstStyle/>
          <a:p>
            <a:r>
              <a:rPr lang="en-US"/>
              <a:t>Southern Colonies</a:t>
            </a:r>
            <a:br>
              <a:rPr lang="en-US"/>
            </a:br>
            <a:r>
              <a:rPr lang="en-US" sz="3600"/>
              <a:t>Culture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3810000"/>
            <a:ext cx="4876800" cy="2667000"/>
          </a:xfrm>
        </p:spPr>
        <p:txBody>
          <a:bodyPr/>
          <a:lstStyle/>
          <a:p>
            <a:r>
              <a:rPr lang="en-US"/>
              <a:t>Anglicans</a:t>
            </a:r>
          </a:p>
          <a:p>
            <a:r>
              <a:rPr lang="en-US"/>
              <a:t>English Plantation Owners, Indentured Servants, Transported Criminals, and Slaves.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grayscl/>
          </a:blip>
          <a:srcRect l="1863" t="1706" b="12286"/>
          <a:stretch>
            <a:fillRect/>
          </a:stretch>
        </p:blipFill>
        <p:spPr bwMode="auto">
          <a:xfrm>
            <a:off x="3124200" y="304800"/>
            <a:ext cx="60198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0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Magna Carta 1215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37548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What: new rules that limited—for the first time—the power of the King of England</a:t>
            </a:r>
          </a:p>
          <a:p>
            <a:r>
              <a:rPr lang="en-US" sz="6600" dirty="0" smtClean="0"/>
              <a:t>Why important: the first step toward limiting monarchal powers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739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752600"/>
            <a:ext cx="3505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Joint-Stock and Proprietary Charters.</a:t>
            </a:r>
          </a:p>
          <a:p>
            <a:pPr>
              <a:lnSpc>
                <a:spcPct val="90000"/>
              </a:lnSpc>
            </a:pPr>
            <a:r>
              <a:rPr lang="en-US" sz="3000"/>
              <a:t>The House of Burgesses</a:t>
            </a:r>
          </a:p>
          <a:p>
            <a:pPr>
              <a:lnSpc>
                <a:spcPct val="90000"/>
              </a:lnSpc>
            </a:pPr>
            <a:r>
              <a:rPr lang="en-US" sz="3000"/>
              <a:t>Colonies run for the profit of the Joint-Stock Company or Proprietors.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Southern Colonies</a:t>
            </a:r>
            <a:br>
              <a:rPr lang="en-US"/>
            </a:br>
            <a:r>
              <a:rPr lang="en-US" sz="3600"/>
              <a:t>Government</a:t>
            </a:r>
            <a:endParaRPr lang="en-US"/>
          </a:p>
        </p:txBody>
      </p:sp>
      <p:pic>
        <p:nvPicPr>
          <p:cNvPr id="55305" name="Picture 9" descr="colregmap"/>
          <p:cNvPicPr>
            <a:picLocks noChangeAspect="1" noChangeArrowheads="1"/>
          </p:cNvPicPr>
          <p:nvPr/>
        </p:nvPicPr>
        <p:blipFill>
          <a:blip r:embed="rId2"/>
          <a:srcRect t="42198" r="41768"/>
          <a:stretch>
            <a:fillRect/>
          </a:stretch>
        </p:blipFill>
        <p:spPr bwMode="auto">
          <a:xfrm>
            <a:off x="6172200" y="1676400"/>
            <a:ext cx="4089400" cy="4800600"/>
          </a:xfrm>
          <a:prstGeom prst="rect">
            <a:avLst/>
          </a:prstGeom>
          <a:noFill/>
        </p:spPr>
      </p:pic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8382000" y="990600"/>
            <a:ext cx="2286000" cy="381000"/>
          </a:xfrm>
          <a:prstGeom prst="wedgeRectCallout">
            <a:avLst>
              <a:gd name="adj1" fmla="val 12500"/>
              <a:gd name="adj2" fmla="val 302083"/>
            </a:avLst>
          </a:prstGeom>
          <a:solidFill>
            <a:schemeClr val="folHlink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Maryland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5334000" y="1600200"/>
            <a:ext cx="1676400" cy="381000"/>
          </a:xfrm>
          <a:prstGeom prst="wedgeRectCallout">
            <a:avLst>
              <a:gd name="adj1" fmla="val 162500"/>
              <a:gd name="adj2" fmla="val 282083"/>
            </a:avLst>
          </a:prstGeom>
          <a:solidFill>
            <a:schemeClr val="folHlink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Virginia</a:t>
            </a: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8458200" y="3657600"/>
            <a:ext cx="2209800" cy="381000"/>
          </a:xfrm>
          <a:prstGeom prst="wedgeRectCallout">
            <a:avLst>
              <a:gd name="adj1" fmla="val -52009"/>
              <a:gd name="adj2" fmla="val -117917"/>
            </a:avLst>
          </a:prstGeom>
          <a:solidFill>
            <a:schemeClr val="folHlink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North Carolina</a:t>
            </a:r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8458200" y="4953000"/>
            <a:ext cx="2209800" cy="381000"/>
          </a:xfrm>
          <a:prstGeom prst="wedgeRectCallout">
            <a:avLst>
              <a:gd name="adj1" fmla="val -68894"/>
              <a:gd name="adj2" fmla="val -214167"/>
            </a:avLst>
          </a:prstGeom>
          <a:solidFill>
            <a:schemeClr val="folHlink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South Carolina</a:t>
            </a: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8382000" y="6019800"/>
            <a:ext cx="1828800" cy="457200"/>
          </a:xfrm>
          <a:prstGeom prst="wedgeRectCallout">
            <a:avLst>
              <a:gd name="adj1" fmla="val -110764"/>
              <a:gd name="adj2" fmla="val -256597"/>
            </a:avLst>
          </a:prstGeom>
          <a:solidFill>
            <a:schemeClr val="folHlink">
              <a:alpha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Georgia</a:t>
            </a:r>
          </a:p>
        </p:txBody>
      </p:sp>
    </p:spTree>
    <p:extLst>
      <p:ext uri="{BB962C8B-B14F-4D97-AF65-F5344CB8AC3E}">
        <p14:creationId xmlns:p14="http://schemas.microsoft.com/office/powerpoint/2010/main" val="28155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 advAuto="0"/>
      <p:bldP spid="55299" grpId="0" autoUpdateAnimBg="0"/>
      <p:bldP spid="55306" grpId="0" animBg="1" autoUpdateAnimBg="0"/>
      <p:bldP spid="55307" grpId="0" animBg="1" autoUpdateAnimBg="0"/>
      <p:bldP spid="55308" grpId="0" animBg="1" autoUpdateAnimBg="0"/>
      <p:bldP spid="55309" grpId="0" animBg="1" autoUpdateAnimBg="0"/>
      <p:bldP spid="5531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752600"/>
            <a:ext cx="7467600" cy="4800600"/>
          </a:xfrm>
        </p:spPr>
        <p:txBody>
          <a:bodyPr/>
          <a:lstStyle/>
          <a:p>
            <a:r>
              <a:rPr lang="en-US" sz="3000" b="1"/>
              <a:t>Merchant:</a:t>
            </a:r>
            <a:r>
              <a:rPr lang="en-US" sz="3000"/>
              <a:t> A person who produces or trades goods.</a:t>
            </a:r>
          </a:p>
          <a:p>
            <a:r>
              <a:rPr lang="en-US" sz="3000" b="1"/>
              <a:t>Subsistence Farming:</a:t>
            </a:r>
            <a:r>
              <a:rPr lang="en-US" sz="3000"/>
              <a:t> When a family grows only enough food to survive.</a:t>
            </a:r>
          </a:p>
          <a:p>
            <a:r>
              <a:rPr lang="en-US" sz="3000" b="1"/>
              <a:t>Homespun:</a:t>
            </a:r>
            <a:r>
              <a:rPr lang="en-US" sz="3000"/>
              <a:t> Products that are made at home (furniture, clothing, etc.)</a:t>
            </a:r>
          </a:p>
          <a:p>
            <a:r>
              <a:rPr lang="en-US" sz="3000" b="1"/>
              <a:t>Cash Crops:</a:t>
            </a:r>
            <a:r>
              <a:rPr lang="en-US" sz="3000"/>
              <a:t> Crops that are grown in large amounts and sold for a profit.</a:t>
            </a:r>
          </a:p>
          <a:p>
            <a:endParaRPr lang="en-US" sz="30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Colonial Regions</a:t>
            </a:r>
            <a:br>
              <a:rPr lang="en-US"/>
            </a:br>
            <a:r>
              <a:rPr lang="en-US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518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  <p:bldP spid="5939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752600"/>
            <a:ext cx="7467600" cy="4800600"/>
          </a:xfrm>
        </p:spPr>
        <p:txBody>
          <a:bodyPr/>
          <a:lstStyle/>
          <a:p>
            <a:r>
              <a:rPr lang="en-US" sz="3000" b="1"/>
              <a:t>Indentured Servants:</a:t>
            </a:r>
            <a:r>
              <a:rPr lang="en-US" sz="3000"/>
              <a:t> People who are brought to the colonies and must work to pay off the trip.</a:t>
            </a:r>
          </a:p>
          <a:p>
            <a:r>
              <a:rPr lang="en-US" sz="3000" b="1"/>
              <a:t>Transported Criminals:</a:t>
            </a:r>
            <a:r>
              <a:rPr lang="en-US" sz="3000"/>
              <a:t> Criminals that are taken from jail and made to work in the colonies.</a:t>
            </a:r>
          </a:p>
          <a:p>
            <a:r>
              <a:rPr lang="en-US" sz="3000" b="1"/>
              <a:t>Slaves:</a:t>
            </a:r>
            <a:r>
              <a:rPr lang="en-US" sz="3000"/>
              <a:t> People captured in Africa and sold to plantation owners.  The plantation owner saw them as property.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Colonial Regions</a:t>
            </a:r>
            <a:br>
              <a:rPr lang="en-US"/>
            </a:br>
            <a:r>
              <a:rPr lang="en-US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886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300"/>
            <a:ext cx="11622795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The Zenger Trial</a:t>
            </a:r>
            <a:r>
              <a:rPr lang="en-US" dirty="0" smtClean="0"/>
              <a:t>			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Crash Course Free Press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Albany Plan of Union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1699"/>
            <a:ext cx="12192000" cy="4570623"/>
          </a:xfrm>
        </p:spPr>
        <p:txBody>
          <a:bodyPr/>
          <a:lstStyle/>
          <a:p>
            <a:r>
              <a:rPr lang="en-US" dirty="0" smtClean="0"/>
              <a:t>Who</a:t>
            </a:r>
          </a:p>
          <a:p>
            <a:r>
              <a:rPr lang="en-US" dirty="0" smtClean="0"/>
              <a:t>What</a:t>
            </a:r>
          </a:p>
          <a:p>
            <a:r>
              <a:rPr lang="en-US" dirty="0" smtClean="0"/>
              <a:t>When </a:t>
            </a:r>
          </a:p>
          <a:p>
            <a:r>
              <a:rPr lang="en-US" dirty="0" smtClean="0"/>
              <a:t>Where</a:t>
            </a:r>
          </a:p>
          <a:p>
            <a:endParaRPr lang="en-US" dirty="0"/>
          </a:p>
          <a:p>
            <a:r>
              <a:rPr lang="en-US" dirty="0" smtClean="0"/>
              <a:t>Why important?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180" y="-32303"/>
            <a:ext cx="5181429" cy="66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Colonial America Questions Share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2410"/>
            <a:ext cx="12192000" cy="5720929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Write your best questions on the white sheets, landscape. 1 QUESTION PER PAPER</a:t>
            </a:r>
          </a:p>
          <a:p>
            <a:pPr lvl="1"/>
            <a:r>
              <a:rPr lang="en-US" sz="4000" dirty="0" smtClean="0"/>
              <a:t>Name on top-left</a:t>
            </a:r>
          </a:p>
          <a:p>
            <a:r>
              <a:rPr lang="en-US" sz="4400" dirty="0" smtClean="0"/>
              <a:t>Leave your question, travel to new table</a:t>
            </a:r>
          </a:p>
          <a:p>
            <a:pPr lvl="1"/>
            <a:r>
              <a:rPr lang="en-US" sz="4000" dirty="0" smtClean="0"/>
              <a:t>Answer </a:t>
            </a:r>
            <a:r>
              <a:rPr lang="en-US" sz="4000" dirty="0"/>
              <a:t>a</a:t>
            </a:r>
            <a:r>
              <a:rPr lang="en-US" sz="4000" dirty="0" smtClean="0"/>
              <a:t> question, below it (name after question)</a:t>
            </a:r>
          </a:p>
          <a:p>
            <a:pPr lvl="1"/>
            <a:r>
              <a:rPr lang="en-US" sz="4000" dirty="0" smtClean="0"/>
              <a:t>Name the level of thinking for the question by your answer</a:t>
            </a:r>
          </a:p>
          <a:p>
            <a:r>
              <a:rPr lang="en-US" sz="4400" dirty="0" smtClean="0"/>
              <a:t>Go back to your table, check out the answers</a:t>
            </a:r>
          </a:p>
          <a:p>
            <a:pPr lvl="1"/>
            <a:r>
              <a:rPr lang="en-US" sz="4000" dirty="0" smtClean="0"/>
              <a:t>Clarify any differences with me or the question-answerer </a:t>
            </a:r>
          </a:p>
        </p:txBody>
      </p:sp>
    </p:spTree>
    <p:extLst>
      <p:ext uri="{BB962C8B-B14F-4D97-AF65-F5344CB8AC3E}">
        <p14:creationId xmlns:p14="http://schemas.microsoft.com/office/powerpoint/2010/main" val="15848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-556311"/>
            <a:ext cx="9144000" cy="2387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Compare and Contrast:</a:t>
            </a:r>
            <a:br>
              <a:rPr lang="en-US" dirty="0" smtClean="0"/>
            </a:br>
            <a:r>
              <a:rPr lang="en-US" dirty="0" smtClean="0"/>
              <a:t>Colonial Regions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31289"/>
            <a:ext cx="12192000" cy="34265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 smtClean="0"/>
              <a:t>Words that will make us less sad when we know exactly how to respond quickly, efficiently, and brilliantly!</a:t>
            </a:r>
          </a:p>
        </p:txBody>
      </p:sp>
    </p:spTree>
    <p:extLst>
      <p:ext uri="{BB962C8B-B14F-4D97-AF65-F5344CB8AC3E}">
        <p14:creationId xmlns:p14="http://schemas.microsoft.com/office/powerpoint/2010/main" val="11021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Question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121920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“Compare and contrast ________ and __________.”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dirty="0" smtClean="0"/>
              <a:t>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“Give similarities and differences between ________ and ________.”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Real Meaning: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/>
              <a:t>What is one way to summarize the relationship between these two things?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/>
              <a:t>Then give at least one example of a similarity and a difference to support your opinion of the relationship.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6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27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Examples of Thesis Statements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478" y="914400"/>
            <a:ext cx="11887200" cy="518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Superior toughness defines the relationship between the Super Bowl champion Seahawks and the defeated Broncos. </a:t>
            </a:r>
          </a:p>
          <a:p>
            <a:pPr eaLnBrk="1" hangingPunct="1">
              <a:defRPr/>
            </a:pPr>
            <a:r>
              <a:rPr lang="en-US" sz="4800" dirty="0" smtClean="0"/>
              <a:t>While </a:t>
            </a:r>
            <a:r>
              <a:rPr lang="en-US" sz="4800" i="1" dirty="0" smtClean="0"/>
              <a:t>Godzilla</a:t>
            </a:r>
            <a:r>
              <a:rPr lang="en-US" sz="4800" dirty="0" smtClean="0"/>
              <a:t> attracted moviegoers, </a:t>
            </a:r>
            <a:r>
              <a:rPr lang="en-US" sz="4800" i="1" dirty="0" smtClean="0"/>
              <a:t>X-Men’s </a:t>
            </a:r>
            <a:r>
              <a:rPr lang="en-US" sz="4800" dirty="0" smtClean="0"/>
              <a:t>ability to inspire makes it more resonant.</a:t>
            </a:r>
          </a:p>
          <a:p>
            <a:pPr eaLnBrk="1" hangingPunct="1">
              <a:defRPr/>
            </a:pPr>
            <a:r>
              <a:rPr lang="en-US" sz="4800" dirty="0" smtClean="0"/>
              <a:t>Science class relates more than any other class to real skills that can make the world better, especially math.  </a:t>
            </a:r>
          </a:p>
        </p:txBody>
      </p:sp>
    </p:spTree>
    <p:extLst>
      <p:ext uri="{BB962C8B-B14F-4D97-AF65-F5344CB8AC3E}">
        <p14:creationId xmlns:p14="http://schemas.microsoft.com/office/powerpoint/2010/main" val="41186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What is the best colonial region?</a:t>
            </a:r>
            <a:br>
              <a:rPr lang="en-US" sz="5400" dirty="0" smtClean="0"/>
            </a:br>
            <a:r>
              <a:rPr lang="en-US" sz="5400" dirty="0" smtClean="0"/>
              <a:t>(AKA compare and contrast two regions)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4662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5-6 sentence paragraph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Thesis (claim): Compared with __________ region, ________ region’s __________ allowed for ____________, resulting in ______________. </a:t>
            </a:r>
          </a:p>
          <a:p>
            <a:pPr marL="0" indent="0">
              <a:buNone/>
            </a:pPr>
            <a:r>
              <a:rPr lang="en-US" sz="4000" dirty="0" smtClean="0"/>
              <a:t>Evidence (1-2 sentences, for both regions): </a:t>
            </a:r>
          </a:p>
          <a:p>
            <a:pPr marL="0" indent="0">
              <a:buNone/>
            </a:pPr>
            <a:r>
              <a:rPr lang="en-US" sz="4000" dirty="0" smtClean="0"/>
              <a:t>Analysis (usually two sentences, to connect evidence to thesis): </a:t>
            </a:r>
          </a:p>
          <a:p>
            <a:pPr marL="0" indent="0">
              <a:buNone/>
            </a:pPr>
            <a:r>
              <a:rPr lang="en-US" sz="4000" dirty="0" smtClean="0"/>
              <a:t>Conclusion: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99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Mayflower Compact 1620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3754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What: It was the first </a:t>
            </a:r>
            <a:r>
              <a:rPr lang="en-US" sz="4400" dirty="0"/>
              <a:t>governing document of Plymouth Colony. It was written by the male passengers of the </a:t>
            </a:r>
            <a:r>
              <a:rPr lang="en-US" sz="4400" b="1" dirty="0"/>
              <a:t>Mayflower</a:t>
            </a:r>
            <a:r>
              <a:rPr lang="en-US" sz="4400" dirty="0"/>
              <a:t>, consisting of separatist Puritans, adventurers, and tradesmen. The Puritans were fleeing from religious persecution by King James of England.</a:t>
            </a:r>
            <a:endParaRPr lang="en-US" sz="4400" dirty="0" smtClean="0"/>
          </a:p>
          <a:p>
            <a:r>
              <a:rPr lang="en-US" sz="4400" dirty="0" smtClean="0"/>
              <a:t>Why important: It started the democratic process in America (even though it excluded women)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26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Act of Religious Toleration 1649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37548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What: Maryland law mandating tolerance for less-popular types of Christianity</a:t>
            </a:r>
          </a:p>
          <a:p>
            <a:r>
              <a:rPr lang="en-US" sz="6600" dirty="0" smtClean="0"/>
              <a:t>Why important: set a precedent for (a bit) of religious freedom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195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English Bill of Rights 1689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37548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What: declared rights and liberties of English people</a:t>
            </a:r>
          </a:p>
          <a:p>
            <a:r>
              <a:rPr lang="en-US" sz="6600" dirty="0" smtClean="0"/>
              <a:t>Why important: continued to limit the power of the king</a:t>
            </a:r>
          </a:p>
        </p:txBody>
      </p:sp>
    </p:spTree>
    <p:extLst>
      <p:ext uri="{BB962C8B-B14F-4D97-AF65-F5344CB8AC3E}">
        <p14:creationId xmlns:p14="http://schemas.microsoft.com/office/powerpoint/2010/main" val="39196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House of Burgesses 1619-1776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37548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What: each county sent two representatives (burgesses) to make laws for the colony of Virginia </a:t>
            </a:r>
          </a:p>
          <a:p>
            <a:r>
              <a:rPr lang="en-US" sz="6000" dirty="0" smtClean="0"/>
              <a:t>Why important: establish representative democracy in the American colonies</a:t>
            </a:r>
          </a:p>
        </p:txBody>
      </p:sp>
    </p:spTree>
    <p:extLst>
      <p:ext uri="{BB962C8B-B14F-4D97-AF65-F5344CB8AC3E}">
        <p14:creationId xmlns:p14="http://schemas.microsoft.com/office/powerpoint/2010/main" val="23222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Great Awakening 1730s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375488"/>
          </a:xfrm>
        </p:spPr>
        <p:txBody>
          <a:bodyPr>
            <a:noAutofit/>
          </a:bodyPr>
          <a:lstStyle/>
          <a:p>
            <a:r>
              <a:rPr lang="en-US" sz="5400" dirty="0" smtClean="0"/>
              <a:t>What: greater emphasis </a:t>
            </a:r>
            <a:r>
              <a:rPr lang="en-US" sz="5400" smtClean="0"/>
              <a:t>on </a:t>
            </a:r>
            <a:r>
              <a:rPr lang="en-US" sz="5400" smtClean="0"/>
              <a:t>Protestant Christianity </a:t>
            </a:r>
            <a:r>
              <a:rPr lang="en-US" sz="5400" dirty="0" smtClean="0"/>
              <a:t>in the colonies (and Britain) as a personal thing—not dictated by the king</a:t>
            </a:r>
          </a:p>
          <a:p>
            <a:r>
              <a:rPr lang="en-US" sz="5400" dirty="0" smtClean="0"/>
              <a:t>Why important: gave colonists the confidence that god was on their side and would be important for people in America</a:t>
            </a:r>
          </a:p>
        </p:txBody>
      </p:sp>
    </p:spTree>
    <p:extLst>
      <p:ext uri="{BB962C8B-B14F-4D97-AF65-F5344CB8AC3E}">
        <p14:creationId xmlns:p14="http://schemas.microsoft.com/office/powerpoint/2010/main" val="30587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0"/>
            <a:ext cx="6769100" cy="6893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13"/>
            <a:ext cx="5448300" cy="3227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8537"/>
            <a:ext cx="5353050" cy="21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300"/>
            <a:ext cx="11622795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The Zenger Trial</a:t>
            </a:r>
            <a:r>
              <a:rPr lang="en-US" dirty="0" smtClean="0"/>
              <a:t>			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Crash Course Free Press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Albany Plan of Union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1699"/>
            <a:ext cx="12192000" cy="4570623"/>
          </a:xfrm>
        </p:spPr>
        <p:txBody>
          <a:bodyPr/>
          <a:lstStyle/>
          <a:p>
            <a:r>
              <a:rPr lang="en-US" dirty="0" smtClean="0"/>
              <a:t>Who</a:t>
            </a:r>
          </a:p>
          <a:p>
            <a:r>
              <a:rPr lang="en-US" dirty="0" smtClean="0"/>
              <a:t>What</a:t>
            </a:r>
          </a:p>
          <a:p>
            <a:r>
              <a:rPr lang="en-US" dirty="0" smtClean="0"/>
              <a:t>When </a:t>
            </a:r>
          </a:p>
          <a:p>
            <a:r>
              <a:rPr lang="en-US" dirty="0" smtClean="0"/>
              <a:t>Where</a:t>
            </a:r>
          </a:p>
          <a:p>
            <a:endParaRPr lang="en-US" dirty="0"/>
          </a:p>
          <a:p>
            <a:r>
              <a:rPr lang="en-US" dirty="0" smtClean="0"/>
              <a:t>Why important?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180" y="-32303"/>
            <a:ext cx="5181429" cy="66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727</Words>
  <Application>Microsoft Office PowerPoint</Application>
  <PresentationFormat>Widescreen</PresentationFormat>
  <Paragraphs>144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1_Office Theme</vt:lpstr>
      <vt:lpstr>Strategic</vt:lpstr>
      <vt:lpstr>Chapter 4, The Colonial Period </vt:lpstr>
      <vt:lpstr>Magna Carta 1215</vt:lpstr>
      <vt:lpstr>Mayflower Compact 1620</vt:lpstr>
      <vt:lpstr>Act of Religious Toleration 1649</vt:lpstr>
      <vt:lpstr>English Bill of Rights 1689</vt:lpstr>
      <vt:lpstr>House of Burgesses 1619-1776 </vt:lpstr>
      <vt:lpstr>Great Awakening 1730s</vt:lpstr>
      <vt:lpstr>PowerPoint Presentation</vt:lpstr>
      <vt:lpstr>The Zenger Trial    Crash Course Free Press Albany Plan of Union </vt:lpstr>
      <vt:lpstr>Colonial Regions</vt:lpstr>
      <vt:lpstr>The Three Regions</vt:lpstr>
      <vt:lpstr>New England Environment</vt:lpstr>
      <vt:lpstr>New England Culture</vt:lpstr>
      <vt:lpstr>New England Government</vt:lpstr>
      <vt:lpstr>Middle Colonies Environment</vt:lpstr>
      <vt:lpstr>Middle Colonies Culture</vt:lpstr>
      <vt:lpstr>Middle Colonies Government</vt:lpstr>
      <vt:lpstr>Southern Colonies Environment &amp; Culture</vt:lpstr>
      <vt:lpstr>Southern Colonies Culture</vt:lpstr>
      <vt:lpstr>Southern Colonies Government</vt:lpstr>
      <vt:lpstr>Colonial Regions Vocabulary</vt:lpstr>
      <vt:lpstr>Colonial Regions Vocabulary</vt:lpstr>
      <vt:lpstr>The Zenger Trial    Crash Course Free Press Albany Plan of Union </vt:lpstr>
      <vt:lpstr>Colonial America Questions Share</vt:lpstr>
      <vt:lpstr>Compare and Contrast: Colonial Regions</vt:lpstr>
      <vt:lpstr>The Question</vt:lpstr>
      <vt:lpstr>Examples of Thesis Statements</vt:lpstr>
      <vt:lpstr>What is the best colonial region? (AKA compare and contrast two regions)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4, The Colonial Period </dc:title>
  <dc:creator>Matheny, Ross</dc:creator>
  <cp:lastModifiedBy>Matheny, Ross</cp:lastModifiedBy>
  <cp:revision>5</cp:revision>
  <dcterms:created xsi:type="dcterms:W3CDTF">2018-09-25T14:42:37Z</dcterms:created>
  <dcterms:modified xsi:type="dcterms:W3CDTF">2019-09-16T22:17:19Z</dcterms:modified>
</cp:coreProperties>
</file>