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1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61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ACDF6120-F1F0-4C60-9FE9-39AC71A9C79D}" type="datetimeFigureOut">
              <a:rPr lang="en-US" smtClean="0">
                <a:solidFill>
                  <a:srgbClr val="464653"/>
                </a:solidFill>
              </a:rPr>
              <a:pPr/>
              <a:t>10/24/2018</a:t>
            </a:fld>
            <a:endParaRPr lang="en-US" sz="1600" dirty="0">
              <a:solidFill>
                <a:srgbClr val="464653"/>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8891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1909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ACDF6120-F1F0-4C60-9FE9-39AC71A9C79D}" type="datetimeFigureOut">
              <a:rPr lang="en-US" smtClean="0">
                <a:solidFill>
                  <a:srgbClr val="DDE9EC"/>
                </a:solidFill>
              </a:rPr>
              <a:pPr/>
              <a:t>10/24/2018</a:t>
            </a:fld>
            <a:endParaRPr lang="en-US" dirty="0">
              <a:solidFill>
                <a:srgbClr val="DDE9EC"/>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lang="en-US" smtClean="0">
                <a:solidFill>
                  <a:srgbClr val="DDE9EC"/>
                </a:solidFill>
              </a:rPr>
              <a:pPr/>
              <a:t>‹#›</a:t>
            </a:fld>
            <a:endParaRPr lang="en-US" dirty="0">
              <a:solidFill>
                <a:srgbClr val="DDE9EC"/>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3847216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79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529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325315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3611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9481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4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solidFill>
                  <a:srgbClr val="DDE9EC"/>
                </a:solidFill>
              </a:rPr>
              <a:pPr/>
              <a:t>10/24/2018</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EA7C8D44-3667-46F6-9772-CC52308E2A7F}"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55092327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932236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solidFill>
                  <a:srgbClr val="464653"/>
                </a:solidFill>
              </a:rPr>
              <a:pPr/>
              <a:t>10/24/2018</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25852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103632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9144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gráfico"/>
          <p:cNvSpPr>
            <a:spLocks noGrp="1"/>
          </p:cNvSpPr>
          <p:nvPr>
            <p:ph type="chart" sz="half" idx="2"/>
          </p:nvPr>
        </p:nvSpPr>
        <p:spPr>
          <a:xfrm>
            <a:off x="6197600" y="1981200"/>
            <a:ext cx="5080000" cy="4114800"/>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46465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46465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A9E07E-7A9C-4DD2-AE59-DC9D381F206A}" type="slidenum">
              <a:rPr lang="en-US" altLang="en-US">
                <a:solidFill>
                  <a:srgbClr val="464653"/>
                </a:solidFill>
              </a:rPr>
              <a:pPr>
                <a:defRPr/>
              </a:pPr>
              <a:t>‹#›</a:t>
            </a:fld>
            <a:endParaRPr lang="en-US" altLang="en-US">
              <a:solidFill>
                <a:srgbClr val="464653"/>
              </a:solidFill>
            </a:endParaRPr>
          </a:p>
        </p:txBody>
      </p:sp>
    </p:spTree>
    <p:extLst>
      <p:ext uri="{BB962C8B-B14F-4D97-AF65-F5344CB8AC3E}">
        <p14:creationId xmlns:p14="http://schemas.microsoft.com/office/powerpoint/2010/main" val="2473863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21995403-1302-4661-B241-700161E32EBC}"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83984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D7B318D-C9BF-417D-8845-B08245F27DC2}"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78413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D4CA34B0-1E1D-4AFE-896C-F865CD5B4C77}"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4181419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710E1FF-839A-4E1F-AEA0-8A6574BAD436}"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1601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49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2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4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75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97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06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2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9EF98-074D-497D-9C17-B6736C43C3CB}"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A7C05-1831-406B-94F9-73894A9C87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374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solidFill>
                  <a:srgbClr val="464653"/>
                </a:solidFill>
              </a:rPr>
              <a:pPr/>
              <a:t>10/24/2018</a:t>
            </a:fld>
            <a:endParaRPr lang="en-US" dirty="0">
              <a:solidFill>
                <a:srgbClr val="464653"/>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solidFill>
                <a:srgbClr val="464653"/>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EA7C8D44-3667-46F6-9772-CC52308E2A7F}" type="slidenum">
              <a:rPr lang="en-US" smtClean="0">
                <a:solidFill>
                  <a:srgbClr val="464653"/>
                </a:solidFill>
              </a:rPr>
              <a:pPr/>
              <a:t>‹#›</a:t>
            </a:fld>
            <a:endParaRPr lang="en-US" sz="1600" dirty="0">
              <a:solidFill>
                <a:srgbClr val="464653"/>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06525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xt2XoD_uhY"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civics.org/games/do-i-have-right" TargetMode="External"/><Relationship Id="rId7" Type="http://schemas.openxmlformats.org/officeDocument/2006/relationships/hyperlink" Target="https://billofrightsinstitute.org/" TargetMode="External"/><Relationship Id="rId2" Type="http://schemas.openxmlformats.org/officeDocument/2006/relationships/hyperlink" Target="http://www.annenbergclassroom.org/page/the-bill-of-rights-game" TargetMode="External"/><Relationship Id="rId1" Type="http://schemas.openxmlformats.org/officeDocument/2006/relationships/slideLayout" Target="../slideLayouts/slideLayout13.xml"/><Relationship Id="rId6" Type="http://schemas.openxmlformats.org/officeDocument/2006/relationships/hyperlink" Target="http://texaslregames.org/games_web_eng/BOR/billofrights.html" TargetMode="External"/><Relationship Id="rId5" Type="http://schemas.openxmlformats.org/officeDocument/2006/relationships/hyperlink" Target="https://constitutioncenter.org/billofrightsgame/" TargetMode="External"/><Relationship Id="rId4" Type="http://schemas.openxmlformats.org/officeDocument/2006/relationships/hyperlink" Target="http://www.annenbergclassroom.org/page/thats-your-righ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aturdayeveningpost.com/2017/03/6-exceptions-to-freedom-of-speech/"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814" y="-482600"/>
            <a:ext cx="8443686" cy="708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372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Three</a:t>
            </a:r>
          </a:p>
        </p:txBody>
      </p:sp>
      <p:sp>
        <p:nvSpPr>
          <p:cNvPr id="14339" name="Rectangle 3"/>
          <p:cNvSpPr>
            <a:spLocks noGrp="1" noChangeArrowheads="1"/>
          </p:cNvSpPr>
          <p:nvPr>
            <p:ph type="body" idx="1"/>
          </p:nvPr>
        </p:nvSpPr>
        <p:spPr/>
        <p:txBody>
          <a:bodyPr/>
          <a:lstStyle/>
          <a:p>
            <a:pPr eaLnBrk="1" hangingPunct="1"/>
            <a:r>
              <a:rPr lang="en-US" altLang="en-US" sz="3600">
                <a:solidFill>
                  <a:srgbClr val="FF3300"/>
                </a:solidFill>
                <a:latin typeface="Footlight MT Light" pitchFamily="18" charset="0"/>
              </a:rPr>
              <a:t>No forced housing of soldiers </a:t>
            </a:r>
          </a:p>
          <a:p>
            <a:pPr eaLnBrk="1" hangingPunct="1"/>
            <a:r>
              <a:rPr lang="en-US" altLang="en-US" sz="4000">
                <a:latin typeface="Footlight MT Light" pitchFamily="18" charset="0"/>
              </a:rPr>
              <a:t>No soldier shall, in time of peace be </a:t>
            </a:r>
            <a:r>
              <a:rPr lang="en-US" altLang="en-US" sz="4000" b="1" u="sng">
                <a:latin typeface="Footlight MT Light" pitchFamily="18" charset="0"/>
              </a:rPr>
              <a:t>quartered</a:t>
            </a:r>
            <a:r>
              <a:rPr lang="en-US" altLang="en-US" sz="4000">
                <a:latin typeface="Footlight MT Light" pitchFamily="18" charset="0"/>
              </a:rPr>
              <a:t> in any house, without the consent of the owner, nor in time of war, but in a manner to be prescribed by law.</a:t>
            </a:r>
            <a:r>
              <a:rPr lang="en-US" altLang="en-US" smtClean="0"/>
              <a:t> </a:t>
            </a:r>
          </a:p>
        </p:txBody>
      </p:sp>
    </p:spTree>
    <p:extLst>
      <p:ext uri="{BB962C8B-B14F-4D97-AF65-F5344CB8AC3E}">
        <p14:creationId xmlns:p14="http://schemas.microsoft.com/office/powerpoint/2010/main" val="116269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Four</a:t>
            </a:r>
          </a:p>
        </p:txBody>
      </p:sp>
      <p:sp>
        <p:nvSpPr>
          <p:cNvPr id="15363" name="Rectangle 3"/>
          <p:cNvSpPr>
            <a:spLocks noGrp="1" noChangeArrowheads="1"/>
          </p:cNvSpPr>
          <p:nvPr>
            <p:ph type="body" idx="1"/>
          </p:nvPr>
        </p:nvSpPr>
        <p:spPr/>
        <p:txBody>
          <a:bodyPr/>
          <a:lstStyle/>
          <a:p>
            <a:pPr eaLnBrk="1" hangingPunct="1"/>
            <a:r>
              <a:rPr lang="en-US" altLang="en-US" sz="3600">
                <a:solidFill>
                  <a:srgbClr val="FF3300"/>
                </a:solidFill>
                <a:latin typeface="Footlight MT Light" pitchFamily="18" charset="0"/>
              </a:rPr>
              <a:t>Right to privacy</a:t>
            </a:r>
            <a:endParaRPr lang="en-US" altLang="en-US" sz="3600">
              <a:latin typeface="Footlight MT Light" pitchFamily="18" charset="0"/>
            </a:endParaRPr>
          </a:p>
          <a:p>
            <a:pPr eaLnBrk="1" hangingPunct="1"/>
            <a:r>
              <a:rPr lang="en-US" altLang="en-US" smtClean="0">
                <a:latin typeface="Footlight MT Light" pitchFamily="18" charset="0"/>
              </a:rPr>
              <a:t>The right of the people to be secure in their persons, houses, papers, and effects, against unreasonable searches and </a:t>
            </a:r>
            <a:r>
              <a:rPr lang="en-US" altLang="en-US" b="1" u="sng" smtClean="0">
                <a:latin typeface="Footlight MT Light" pitchFamily="18" charset="0"/>
              </a:rPr>
              <a:t>seizures</a:t>
            </a:r>
            <a:r>
              <a:rPr lang="en-US" altLang="en-US" smtClean="0">
                <a:latin typeface="Footlight MT Light" pitchFamily="18" charset="0"/>
              </a:rPr>
              <a:t>, shall not be violated, and no warrants shall issue, but upon probable cause, supported by oath or affirmation, and particularly describing the place to be searched, and the persons or things to be seized.</a:t>
            </a:r>
            <a:r>
              <a:rPr lang="en-US" altLang="en-US" sz="3600">
                <a:latin typeface="Footlight MT Light" pitchFamily="18" charset="0"/>
              </a:rPr>
              <a:t> </a:t>
            </a:r>
          </a:p>
        </p:txBody>
      </p:sp>
    </p:spTree>
    <p:extLst>
      <p:ext uri="{BB962C8B-B14F-4D97-AF65-F5344CB8AC3E}">
        <p14:creationId xmlns:p14="http://schemas.microsoft.com/office/powerpoint/2010/main" val="234423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Five</a:t>
            </a:r>
          </a:p>
        </p:txBody>
      </p:sp>
      <p:sp>
        <p:nvSpPr>
          <p:cNvPr id="16387" name="Rectangle 3"/>
          <p:cNvSpPr>
            <a:spLocks noGrp="1" noChangeArrowheads="1"/>
          </p:cNvSpPr>
          <p:nvPr>
            <p:ph type="body" idx="1"/>
          </p:nvPr>
        </p:nvSpPr>
        <p:spPr/>
        <p:txBody>
          <a:bodyPr/>
          <a:lstStyle/>
          <a:p>
            <a:pPr eaLnBrk="1" hangingPunct="1">
              <a:lnSpc>
                <a:spcPct val="80000"/>
              </a:lnSpc>
            </a:pPr>
            <a:r>
              <a:rPr lang="en-US" altLang="en-US" dirty="0" smtClean="0">
                <a:solidFill>
                  <a:srgbClr val="FF3300"/>
                </a:solidFill>
                <a:latin typeface="Footlight MT Light" pitchFamily="18" charset="0"/>
              </a:rPr>
              <a:t>No double jeopardy; protection against self-incrimination</a:t>
            </a:r>
            <a:endParaRPr lang="en-US" altLang="en-US" sz="2800" dirty="0">
              <a:latin typeface="Footlight MT Light" pitchFamily="18" charset="0"/>
            </a:endParaRPr>
          </a:p>
          <a:p>
            <a:pPr eaLnBrk="1" hangingPunct="1">
              <a:lnSpc>
                <a:spcPct val="80000"/>
              </a:lnSpc>
            </a:pPr>
            <a:r>
              <a:rPr lang="en-US" altLang="en-US" sz="2800" dirty="0">
                <a:latin typeface="Footlight MT Light" pitchFamily="18" charset="0"/>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t>
            </a:r>
            <a:r>
              <a:rPr lang="en-US" altLang="en-US" sz="2800" dirty="0">
                <a:latin typeface="Footlight MT Light" pitchFamily="18" charset="0"/>
                <a:hlinkClick r:id="rId2"/>
              </a:rPr>
              <a:t>against himself</a:t>
            </a:r>
            <a:r>
              <a:rPr lang="en-US" altLang="en-US" sz="2800" dirty="0">
                <a:latin typeface="Footlight MT Light" pitchFamily="18" charset="0"/>
              </a:rPr>
              <a:t>, nor be deprived of life, liberty, or property, without due process of law; nor shall private property be taken for public use, without just compensation. </a:t>
            </a:r>
          </a:p>
        </p:txBody>
      </p:sp>
    </p:spTree>
    <p:extLst>
      <p:ext uri="{BB962C8B-B14F-4D97-AF65-F5344CB8AC3E}">
        <p14:creationId xmlns:p14="http://schemas.microsoft.com/office/powerpoint/2010/main" val="3176974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Six</a:t>
            </a:r>
          </a:p>
        </p:txBody>
      </p:sp>
      <p:sp>
        <p:nvSpPr>
          <p:cNvPr id="17411" name="Rectangle 3"/>
          <p:cNvSpPr>
            <a:spLocks noGrp="1" noChangeArrowheads="1"/>
          </p:cNvSpPr>
          <p:nvPr>
            <p:ph type="body" idx="1"/>
          </p:nvPr>
        </p:nvSpPr>
        <p:spPr/>
        <p:txBody>
          <a:bodyPr/>
          <a:lstStyle/>
          <a:p>
            <a:pPr eaLnBrk="1" hangingPunct="1"/>
            <a:r>
              <a:rPr lang="en-US" altLang="en-US" smtClean="0">
                <a:solidFill>
                  <a:srgbClr val="FF3300"/>
                </a:solidFill>
                <a:latin typeface="Footlight MT Light" pitchFamily="18" charset="0"/>
              </a:rPr>
              <a:t>Right to a lawyer and a speedy trial</a:t>
            </a:r>
            <a:endParaRPr lang="en-US" altLang="en-US" sz="2800">
              <a:latin typeface="Footlight MT Light" pitchFamily="18" charset="0"/>
            </a:endParaRPr>
          </a:p>
          <a:p>
            <a:pPr eaLnBrk="1" hangingPunct="1"/>
            <a:r>
              <a:rPr lang="en-US" altLang="en-US" sz="2800">
                <a:latin typeface="Footlight MT Light" pitchFamily="18" charset="0"/>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 </a:t>
            </a:r>
          </a:p>
        </p:txBody>
      </p:sp>
    </p:spTree>
    <p:extLst>
      <p:ext uri="{BB962C8B-B14F-4D97-AF65-F5344CB8AC3E}">
        <p14:creationId xmlns:p14="http://schemas.microsoft.com/office/powerpoint/2010/main" val="2460818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Seven</a:t>
            </a:r>
          </a:p>
        </p:txBody>
      </p:sp>
      <p:sp>
        <p:nvSpPr>
          <p:cNvPr id="18435" name="Rectangle 3"/>
          <p:cNvSpPr>
            <a:spLocks noGrp="1" noChangeArrowheads="1"/>
          </p:cNvSpPr>
          <p:nvPr>
            <p:ph type="body" idx="1"/>
          </p:nvPr>
        </p:nvSpPr>
        <p:spPr/>
        <p:txBody>
          <a:bodyPr/>
          <a:lstStyle/>
          <a:p>
            <a:pPr eaLnBrk="1" hangingPunct="1"/>
            <a:r>
              <a:rPr lang="en-US" altLang="en-US" sz="3600">
                <a:solidFill>
                  <a:srgbClr val="FF3300"/>
                </a:solidFill>
                <a:latin typeface="Footlight MT Light" pitchFamily="18" charset="0"/>
              </a:rPr>
              <a:t>Right to a jury trial</a:t>
            </a:r>
            <a:endParaRPr lang="en-US" altLang="en-US" smtClean="0">
              <a:latin typeface="Footlight MT Light" pitchFamily="18" charset="0"/>
            </a:endParaRPr>
          </a:p>
          <a:p>
            <a:pPr eaLnBrk="1" hangingPunct="1"/>
            <a:r>
              <a:rPr lang="en-US" altLang="en-US" smtClean="0">
                <a:latin typeface="Footlight MT Light" pitchFamily="18" charset="0"/>
              </a:rPr>
              <a:t>In suits at common law, where the value in controversy shall exceed twenty dollars, the right of trial by jury shall be preserved, and no fact tried by a jury, shall be otherwise reexamined in any court of the United States, than according to the rules of the common law. </a:t>
            </a:r>
          </a:p>
        </p:txBody>
      </p:sp>
    </p:spTree>
    <p:extLst>
      <p:ext uri="{BB962C8B-B14F-4D97-AF65-F5344CB8AC3E}">
        <p14:creationId xmlns:p14="http://schemas.microsoft.com/office/powerpoint/2010/main" val="49730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Eight</a:t>
            </a:r>
          </a:p>
        </p:txBody>
      </p:sp>
      <p:sp>
        <p:nvSpPr>
          <p:cNvPr id="19459" name="Rectangle 3"/>
          <p:cNvSpPr>
            <a:spLocks noGrp="1" noChangeArrowheads="1"/>
          </p:cNvSpPr>
          <p:nvPr>
            <p:ph type="body" idx="1"/>
          </p:nvPr>
        </p:nvSpPr>
        <p:spPr/>
        <p:txBody>
          <a:bodyPr/>
          <a:lstStyle/>
          <a:p>
            <a:pPr eaLnBrk="1" hangingPunct="1"/>
            <a:r>
              <a:rPr lang="en-US" altLang="en-US" sz="3600">
                <a:solidFill>
                  <a:srgbClr val="FF3300"/>
                </a:solidFill>
                <a:latin typeface="Footlight MT Light" pitchFamily="18" charset="0"/>
              </a:rPr>
              <a:t>Protection from cruel and unusual punishment</a:t>
            </a:r>
            <a:endParaRPr lang="en-US" altLang="en-US" smtClean="0">
              <a:latin typeface="Footlight MT Light" pitchFamily="18" charset="0"/>
            </a:endParaRPr>
          </a:p>
          <a:p>
            <a:pPr eaLnBrk="1" hangingPunct="1"/>
            <a:r>
              <a:rPr lang="en-US" altLang="en-US" smtClean="0">
                <a:latin typeface="Footlight MT Light" pitchFamily="18" charset="0"/>
              </a:rPr>
              <a:t>Excessive bail shall not be required, nor excessive fines imposed, nor cruel and unusual punishments inflicted. </a:t>
            </a:r>
          </a:p>
        </p:txBody>
      </p:sp>
      <p:pic>
        <p:nvPicPr>
          <p:cNvPr id="180228" name="Picture 4" descr="http://40.media.tumblr.com/f63317574fbc5b637e8a4954078eb6c6/tumblr_n06nm8vbUM1rrmtddo1_500.jpg"/>
          <p:cNvPicPr>
            <a:picLocks noChangeAspect="1" noChangeArrowheads="1"/>
          </p:cNvPicPr>
          <p:nvPr/>
        </p:nvPicPr>
        <p:blipFill>
          <a:blip r:embed="rId2" cstate="print"/>
          <a:srcRect/>
          <a:stretch>
            <a:fillRect/>
          </a:stretch>
        </p:blipFill>
        <p:spPr bwMode="auto">
          <a:xfrm>
            <a:off x="1524000" y="0"/>
            <a:ext cx="9144000" cy="3767328"/>
          </a:xfrm>
          <a:prstGeom prst="rect">
            <a:avLst/>
          </a:prstGeom>
          <a:noFill/>
        </p:spPr>
      </p:pic>
      <p:pic>
        <p:nvPicPr>
          <p:cNvPr id="180226" name="Picture 2"/>
          <p:cNvPicPr>
            <a:picLocks noChangeAspect="1" noChangeArrowheads="1"/>
          </p:cNvPicPr>
          <p:nvPr/>
        </p:nvPicPr>
        <p:blipFill>
          <a:blip r:embed="rId3" cstate="print"/>
          <a:srcRect/>
          <a:stretch>
            <a:fillRect/>
          </a:stretch>
        </p:blipFill>
        <p:spPr bwMode="auto">
          <a:xfrm>
            <a:off x="2044701" y="-36509"/>
            <a:ext cx="5410200" cy="6894509"/>
          </a:xfrm>
          <a:prstGeom prst="rect">
            <a:avLst/>
          </a:prstGeom>
          <a:noFill/>
          <a:ln w="9525">
            <a:noFill/>
            <a:miter lim="800000"/>
            <a:headEnd/>
            <a:tailEnd/>
          </a:ln>
        </p:spPr>
      </p:pic>
    </p:spTree>
    <p:extLst>
      <p:ext uri="{BB962C8B-B14F-4D97-AF65-F5344CB8AC3E}">
        <p14:creationId xmlns:p14="http://schemas.microsoft.com/office/powerpoint/2010/main" val="384186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diamond(in)">
                                      <p:cBhvr>
                                        <p:cTn id="7" dur="2000"/>
                                        <p:tgtEl>
                                          <p:spTgt spid="1802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0226"/>
                                        </p:tgtEl>
                                        <p:attrNameLst>
                                          <p:attrName>style.visibility</p:attrName>
                                        </p:attrNameLst>
                                      </p:cBhvr>
                                      <p:to>
                                        <p:strVal val="visible"/>
                                      </p:to>
                                    </p:set>
                                    <p:anim calcmode="lin" valueType="num">
                                      <p:cBhvr additive="base">
                                        <p:cTn id="12" dur="500" fill="hold"/>
                                        <p:tgtEl>
                                          <p:spTgt spid="180226"/>
                                        </p:tgtEl>
                                        <p:attrNameLst>
                                          <p:attrName>ppt_x</p:attrName>
                                        </p:attrNameLst>
                                      </p:cBhvr>
                                      <p:tavLst>
                                        <p:tav tm="0">
                                          <p:val>
                                            <p:strVal val="#ppt_x"/>
                                          </p:val>
                                        </p:tav>
                                        <p:tav tm="100000">
                                          <p:val>
                                            <p:strVal val="#ppt_x"/>
                                          </p:val>
                                        </p:tav>
                                      </p:tavLst>
                                    </p:anim>
                                    <p:anim calcmode="lin" valueType="num">
                                      <p:cBhvr additive="base">
                                        <p:cTn id="13" dur="500" fill="hold"/>
                                        <p:tgtEl>
                                          <p:spTgt spid="1802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nodeType="clickEffect">
                                  <p:stCondLst>
                                    <p:cond delay="0"/>
                                  </p:stCondLst>
                                  <p:childTnLst>
                                    <p:animEffect transition="out" filter="fade">
                                      <p:cBhvr>
                                        <p:cTn id="17" dur="2000"/>
                                        <p:tgtEl>
                                          <p:spTgt spid="180228"/>
                                        </p:tgtEl>
                                      </p:cBhvr>
                                    </p:animEffect>
                                    <p:anim calcmode="lin" valueType="num">
                                      <p:cBhvr>
                                        <p:cTn id="18" dur="2000"/>
                                        <p:tgtEl>
                                          <p:spTgt spid="1802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180228"/>
                                        </p:tgtEl>
                                        <p:attrNameLst>
                                          <p:attrName>ppt_h</p:attrName>
                                        </p:attrNameLst>
                                      </p:cBhvr>
                                      <p:tavLst>
                                        <p:tav tm="0">
                                          <p:val>
                                            <p:strVal val="ppt_h"/>
                                          </p:val>
                                        </p:tav>
                                        <p:tav tm="100000">
                                          <p:val>
                                            <p:strVal val="ppt_h"/>
                                          </p:val>
                                        </p:tav>
                                      </p:tavLst>
                                    </p:anim>
                                    <p:set>
                                      <p:cBhvr>
                                        <p:cTn id="20" dur="1" fill="hold">
                                          <p:stCondLst>
                                            <p:cond delay="1999"/>
                                          </p:stCondLst>
                                        </p:cTn>
                                        <p:tgtEl>
                                          <p:spTgt spid="180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11088" cy="5803900"/>
          </a:xfrm>
          <a:prstGeom prst="rect">
            <a:avLst/>
          </a:prstGeom>
        </p:spPr>
      </p:pic>
    </p:spTree>
    <p:extLst>
      <p:ext uri="{BB962C8B-B14F-4D97-AF65-F5344CB8AC3E}">
        <p14:creationId xmlns:p14="http://schemas.microsoft.com/office/powerpoint/2010/main" val="3702126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341312" y="152399"/>
            <a:ext cx="10440988" cy="6556305"/>
          </a:xfrm>
          <a:prstGeom prst="rect">
            <a:avLst/>
          </a:prstGeom>
        </p:spPr>
      </p:pic>
      <p:pic>
        <p:nvPicPr>
          <p:cNvPr id="5" name="Picture 4"/>
          <p:cNvPicPr>
            <a:picLocks noChangeAspect="1"/>
          </p:cNvPicPr>
          <p:nvPr/>
        </p:nvPicPr>
        <p:blipFill>
          <a:blip r:embed="rId3"/>
          <a:stretch>
            <a:fillRect/>
          </a:stretch>
        </p:blipFill>
        <p:spPr>
          <a:xfrm>
            <a:off x="2300287" y="19050"/>
            <a:ext cx="7591425" cy="6819900"/>
          </a:xfrm>
          <a:prstGeom prst="rect">
            <a:avLst/>
          </a:prstGeom>
        </p:spPr>
      </p:pic>
    </p:spTree>
    <p:extLst>
      <p:ext uri="{BB962C8B-B14F-4D97-AF65-F5344CB8AC3E}">
        <p14:creationId xmlns:p14="http://schemas.microsoft.com/office/powerpoint/2010/main" val="6060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Nine</a:t>
            </a:r>
          </a:p>
        </p:txBody>
      </p:sp>
      <p:sp>
        <p:nvSpPr>
          <p:cNvPr id="20483" name="Rectangle 3"/>
          <p:cNvSpPr>
            <a:spLocks noGrp="1" noChangeArrowheads="1"/>
          </p:cNvSpPr>
          <p:nvPr>
            <p:ph type="body" idx="1"/>
          </p:nvPr>
        </p:nvSpPr>
        <p:spPr/>
        <p:txBody>
          <a:bodyPr/>
          <a:lstStyle/>
          <a:p>
            <a:pPr eaLnBrk="1" hangingPunct="1"/>
            <a:r>
              <a:rPr lang="en-US" altLang="en-US" smtClean="0">
                <a:solidFill>
                  <a:srgbClr val="FF3300"/>
                </a:solidFill>
                <a:latin typeface="Footlight MT Light" pitchFamily="18" charset="0"/>
              </a:rPr>
              <a:t>Not every right kept by the people is stated in this document</a:t>
            </a:r>
          </a:p>
          <a:p>
            <a:pPr eaLnBrk="1" hangingPunct="1"/>
            <a:r>
              <a:rPr lang="en-US" altLang="en-US" smtClean="0">
                <a:latin typeface="Footlight MT Light" pitchFamily="18" charset="0"/>
              </a:rPr>
              <a:t>The enumeration in the Constitution, of certain rights, shall not be construed to deny or disparage others retained by the people. </a:t>
            </a:r>
          </a:p>
        </p:txBody>
      </p:sp>
    </p:spTree>
    <p:extLst>
      <p:ext uri="{BB962C8B-B14F-4D97-AF65-F5344CB8AC3E}">
        <p14:creationId xmlns:p14="http://schemas.microsoft.com/office/powerpoint/2010/main" val="160229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Ten</a:t>
            </a:r>
          </a:p>
        </p:txBody>
      </p:sp>
      <p:sp>
        <p:nvSpPr>
          <p:cNvPr id="21507" name="Rectangle 3"/>
          <p:cNvSpPr>
            <a:spLocks noGrp="1" noChangeArrowheads="1"/>
          </p:cNvSpPr>
          <p:nvPr>
            <p:ph type="body" idx="1"/>
          </p:nvPr>
        </p:nvSpPr>
        <p:spPr/>
        <p:txBody>
          <a:bodyPr/>
          <a:lstStyle/>
          <a:p>
            <a:pPr eaLnBrk="1" hangingPunct="1"/>
            <a:r>
              <a:rPr lang="en-US" altLang="en-US" smtClean="0">
                <a:solidFill>
                  <a:srgbClr val="FF3300"/>
                </a:solidFill>
                <a:latin typeface="Footlight MT Light" pitchFamily="18" charset="0"/>
              </a:rPr>
              <a:t>All powers not given to the federal government are given to the states and the people</a:t>
            </a:r>
          </a:p>
          <a:p>
            <a:pPr eaLnBrk="1" hangingPunct="1"/>
            <a:r>
              <a:rPr lang="en-US" altLang="en-US" smtClean="0">
                <a:latin typeface="Footlight MT Light" pitchFamily="18" charset="0"/>
              </a:rPr>
              <a:t>The powers not delegated to the United States by the Constitution, nor prohibited by it to the states, are reserved to the states respectively, or to the people.</a:t>
            </a:r>
            <a:r>
              <a:rPr lang="en-US" altLang="en-US" smtClean="0"/>
              <a:t> </a:t>
            </a:r>
          </a:p>
        </p:txBody>
      </p:sp>
    </p:spTree>
    <p:extLst>
      <p:ext uri="{BB962C8B-B14F-4D97-AF65-F5344CB8AC3E}">
        <p14:creationId xmlns:p14="http://schemas.microsoft.com/office/powerpoint/2010/main" val="1435928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Bill of Rights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0" y="1096964"/>
            <a:ext cx="8683948" cy="3848100"/>
          </a:xfrm>
          <a:prstGeom prst="rect">
            <a:avLst/>
          </a:prstGeom>
        </p:spPr>
      </p:pic>
    </p:spTree>
    <p:extLst>
      <p:ext uri="{BB962C8B-B14F-4D97-AF65-F5344CB8AC3E}">
        <p14:creationId xmlns:p14="http://schemas.microsoft.com/office/powerpoint/2010/main" val="376530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 Review Games and Cool Sites </a:t>
            </a:r>
            <a:endParaRPr lang="en-US" dirty="0"/>
          </a:p>
        </p:txBody>
      </p:sp>
      <p:sp>
        <p:nvSpPr>
          <p:cNvPr id="3" name="Content Placeholder 2"/>
          <p:cNvSpPr>
            <a:spLocks noGrp="1"/>
          </p:cNvSpPr>
          <p:nvPr>
            <p:ph sz="quarter" idx="1"/>
          </p:nvPr>
        </p:nvSpPr>
        <p:spPr/>
        <p:txBody>
          <a:bodyPr>
            <a:normAutofit/>
          </a:bodyPr>
          <a:lstStyle/>
          <a:p>
            <a:r>
              <a:rPr lang="en-US" sz="3600" dirty="0" smtClean="0">
                <a:hlinkClick r:id="rId2"/>
              </a:rPr>
              <a:t>Annenberg</a:t>
            </a:r>
            <a:endParaRPr lang="en-US" sz="3600" dirty="0" smtClean="0"/>
          </a:p>
          <a:p>
            <a:r>
              <a:rPr lang="en-US" sz="3600" dirty="0" err="1" smtClean="0">
                <a:hlinkClick r:id="rId3"/>
              </a:rPr>
              <a:t>Icivics</a:t>
            </a:r>
            <a:endParaRPr lang="en-US" sz="3600" dirty="0" smtClean="0"/>
          </a:p>
          <a:p>
            <a:r>
              <a:rPr lang="en-US" sz="3600" dirty="0" smtClean="0">
                <a:hlinkClick r:id="rId4"/>
              </a:rPr>
              <a:t>Annenberg That’s Your Right</a:t>
            </a:r>
            <a:endParaRPr lang="en-US" sz="3600" dirty="0" smtClean="0"/>
          </a:p>
          <a:p>
            <a:r>
              <a:rPr lang="en-US" sz="3600" dirty="0" smtClean="0">
                <a:hlinkClick r:id="rId5"/>
              </a:rPr>
              <a:t>Constitution Center</a:t>
            </a:r>
            <a:endParaRPr lang="en-US" sz="3600" dirty="0" smtClean="0"/>
          </a:p>
          <a:p>
            <a:r>
              <a:rPr lang="en-US" sz="3600" dirty="0" smtClean="0">
                <a:hlinkClick r:id="rId6"/>
              </a:rPr>
              <a:t>Teaching Civics</a:t>
            </a:r>
            <a:endParaRPr lang="en-US" sz="3600" dirty="0" smtClean="0"/>
          </a:p>
          <a:p>
            <a:endParaRPr lang="en-US" sz="3600" dirty="0"/>
          </a:p>
          <a:p>
            <a:r>
              <a:rPr lang="en-US" sz="3600" dirty="0" smtClean="0">
                <a:hlinkClick r:id="rId7"/>
              </a:rPr>
              <a:t>Bill of Rights </a:t>
            </a:r>
            <a:r>
              <a:rPr lang="en-US" sz="3600" dirty="0" err="1" smtClean="0">
                <a:hlinkClick r:id="rId7"/>
              </a:rPr>
              <a:t>Instititute</a:t>
            </a:r>
            <a:endParaRPr lang="en-US" sz="3600" dirty="0" smtClean="0"/>
          </a:p>
          <a:p>
            <a:endParaRPr lang="en-US" sz="3600" dirty="0" smtClean="0"/>
          </a:p>
        </p:txBody>
      </p:sp>
    </p:spTree>
    <p:extLst>
      <p:ext uri="{BB962C8B-B14F-4D97-AF65-F5344CB8AC3E}">
        <p14:creationId xmlns:p14="http://schemas.microsoft.com/office/powerpoint/2010/main" val="3487805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One</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z="3600" dirty="0">
                <a:solidFill>
                  <a:srgbClr val="FF3300"/>
                </a:solidFill>
                <a:latin typeface="Footlight MT Light" pitchFamily="18" charset="0"/>
              </a:rPr>
              <a:t>The right to freedom of speech, press, religion, petition, and peaceful assembly</a:t>
            </a:r>
          </a:p>
          <a:p>
            <a:pPr eaLnBrk="1" hangingPunct="1">
              <a:lnSpc>
                <a:spcPct val="90000"/>
              </a:lnSpc>
            </a:pPr>
            <a:r>
              <a:rPr lang="en-US" altLang="en-US" sz="3600" dirty="0">
                <a:latin typeface="Footlight MT Light" pitchFamily="18" charset="0"/>
              </a:rPr>
              <a:t>Congress shall make no law respecting an establishment of religion, or </a:t>
            </a:r>
            <a:r>
              <a:rPr lang="en-US" altLang="en-US" sz="3600" b="1" u="sng" dirty="0">
                <a:latin typeface="Footlight MT Light" pitchFamily="18" charset="0"/>
              </a:rPr>
              <a:t>prohibiting</a:t>
            </a:r>
            <a:r>
              <a:rPr lang="en-US" altLang="en-US" sz="3600" dirty="0">
                <a:latin typeface="Footlight MT Light" pitchFamily="18" charset="0"/>
              </a:rPr>
              <a:t> the free exercise thereof; or </a:t>
            </a:r>
            <a:r>
              <a:rPr lang="en-US" altLang="en-US" sz="3600" b="1" u="sng" dirty="0">
                <a:latin typeface="Footlight MT Light" pitchFamily="18" charset="0"/>
              </a:rPr>
              <a:t>abridging</a:t>
            </a:r>
            <a:r>
              <a:rPr lang="en-US" altLang="en-US" sz="3600" dirty="0">
                <a:latin typeface="Footlight MT Light" pitchFamily="18" charset="0"/>
              </a:rPr>
              <a:t> the freedom of speech, or of the press; or the right of the people peaceably to assemble, and to petition the government for a redress of grievances. </a:t>
            </a:r>
          </a:p>
        </p:txBody>
      </p:sp>
    </p:spTree>
    <p:extLst>
      <p:ext uri="{BB962C8B-B14F-4D97-AF65-F5344CB8AC3E}">
        <p14:creationId xmlns:p14="http://schemas.microsoft.com/office/powerpoint/2010/main" val="418305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1751012" y="0"/>
            <a:ext cx="8447088" cy="6327162"/>
          </a:xfrm>
          <a:prstGeom prst="rect">
            <a:avLst/>
          </a:prstGeom>
        </p:spPr>
      </p:pic>
    </p:spTree>
    <p:extLst>
      <p:ext uri="{BB962C8B-B14F-4D97-AF65-F5344CB8AC3E}">
        <p14:creationId xmlns:p14="http://schemas.microsoft.com/office/powerpoint/2010/main" val="2778479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a:hlinkClick r:id="rId2"/>
          </p:cNvPr>
          <p:cNvPicPr>
            <a:picLocks noChangeAspect="1"/>
          </p:cNvPicPr>
          <p:nvPr/>
        </p:nvPicPr>
        <p:blipFill>
          <a:blip r:embed="rId3"/>
          <a:stretch>
            <a:fillRect/>
          </a:stretch>
        </p:blipFill>
        <p:spPr>
          <a:xfrm>
            <a:off x="987424" y="152400"/>
            <a:ext cx="9464675" cy="6162252"/>
          </a:xfrm>
          <a:prstGeom prst="rect">
            <a:avLst/>
          </a:prstGeom>
        </p:spPr>
      </p:pic>
    </p:spTree>
    <p:extLst>
      <p:ext uri="{BB962C8B-B14F-4D97-AF65-F5344CB8AC3E}">
        <p14:creationId xmlns:p14="http://schemas.microsoft.com/office/powerpoint/2010/main" val="368351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17500"/>
            <a:ext cx="10972800" cy="990600"/>
          </a:xfrm>
        </p:spPr>
        <p:txBody>
          <a:bodyPr/>
          <a:lstStyle/>
          <a:p>
            <a:r>
              <a:rPr lang="en-US" dirty="0" smtClean="0"/>
              <a:t>Prior Restraint</a:t>
            </a:r>
            <a:endParaRPr lang="en-US" dirty="0"/>
          </a:p>
        </p:txBody>
      </p:sp>
      <p:pic>
        <p:nvPicPr>
          <p:cNvPr id="819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66800"/>
            <a:ext cx="857947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87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latin typeface="Bernard MT Condensed" pitchFamily="18" charset="0"/>
              </a:rPr>
              <a:t>Amendment Two</a:t>
            </a:r>
          </a:p>
        </p:txBody>
      </p:sp>
      <p:sp>
        <p:nvSpPr>
          <p:cNvPr id="13315" name="Rectangle 3"/>
          <p:cNvSpPr>
            <a:spLocks noGrp="1" noChangeArrowheads="1"/>
          </p:cNvSpPr>
          <p:nvPr>
            <p:ph type="body" idx="1"/>
          </p:nvPr>
        </p:nvSpPr>
        <p:spPr/>
        <p:txBody>
          <a:bodyPr/>
          <a:lstStyle/>
          <a:p>
            <a:pPr eaLnBrk="1" hangingPunct="1"/>
            <a:r>
              <a:rPr lang="en-US" altLang="en-US" sz="3600">
                <a:solidFill>
                  <a:srgbClr val="FF3300"/>
                </a:solidFill>
                <a:latin typeface="Footlight MT Light" pitchFamily="18" charset="0"/>
              </a:rPr>
              <a:t>Right of a state militia to bear </a:t>
            </a:r>
            <a:r>
              <a:rPr lang="en-US" altLang="en-US" sz="3600" b="1" u="sng">
                <a:solidFill>
                  <a:srgbClr val="FF3300"/>
                </a:solidFill>
                <a:latin typeface="Footlight MT Light" pitchFamily="18" charset="0"/>
              </a:rPr>
              <a:t>arms</a:t>
            </a:r>
          </a:p>
          <a:p>
            <a:pPr eaLnBrk="1" hangingPunct="1"/>
            <a:r>
              <a:rPr lang="en-US" altLang="en-US" sz="4000">
                <a:latin typeface="Footlight MT Light" pitchFamily="18" charset="0"/>
              </a:rPr>
              <a:t>A well regulated militia, being necessary to the security of a free state, the right of the people to keep and bear </a:t>
            </a:r>
            <a:r>
              <a:rPr lang="en-US" altLang="en-US" sz="4000" b="1" u="sng">
                <a:latin typeface="Footlight MT Light" pitchFamily="18" charset="0"/>
              </a:rPr>
              <a:t>arms</a:t>
            </a:r>
            <a:r>
              <a:rPr lang="en-US" altLang="en-US" sz="4000">
                <a:latin typeface="Footlight MT Light" pitchFamily="18" charset="0"/>
              </a:rPr>
              <a:t>, shall not be infringed.</a:t>
            </a:r>
            <a:r>
              <a:rPr lang="en-US" altLang="en-US" smtClean="0"/>
              <a:t>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90365"/>
            <a:ext cx="5029200" cy="256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806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3048000" cy="990600"/>
          </a:xfrm>
        </p:spPr>
        <p:txBody>
          <a:bodyPr>
            <a:normAutofit fontScale="90000"/>
          </a:bodyPr>
          <a:lstStyle/>
          <a:p>
            <a:r>
              <a:rPr lang="en-US" dirty="0" smtClean="0"/>
              <a:t>Individual Gun Rights?</a:t>
            </a:r>
            <a:endParaRPr lang="en-US" dirty="0"/>
          </a:p>
        </p:txBody>
      </p:sp>
      <p:sp>
        <p:nvSpPr>
          <p:cNvPr id="3" name="Content Placeholder 2"/>
          <p:cNvSpPr>
            <a:spLocks noGrp="1"/>
          </p:cNvSpPr>
          <p:nvPr>
            <p:ph sz="quarter" idx="1"/>
          </p:nvPr>
        </p:nvSpPr>
        <p:spPr>
          <a:xfrm>
            <a:off x="1524000" y="1219200"/>
            <a:ext cx="8686800" cy="4937760"/>
          </a:xfrm>
        </p:spPr>
        <p:txBody>
          <a:bodyPr>
            <a:normAutofit/>
          </a:bodyPr>
          <a:lstStyle/>
          <a:p>
            <a:pPr>
              <a:buNone/>
            </a:pPr>
            <a:r>
              <a:rPr lang="en-US" sz="3200" dirty="0">
                <a:hlinkClick r:id=""/>
              </a:rPr>
              <a:t>District of Columbia</a:t>
            </a:r>
          </a:p>
          <a:p>
            <a:pPr>
              <a:buNone/>
            </a:pPr>
            <a:r>
              <a:rPr lang="en-US" sz="3200" dirty="0">
                <a:hlinkClick r:id=""/>
              </a:rPr>
              <a:t>versus   Heller  </a:t>
            </a:r>
            <a:endParaRPr lang="en-US" sz="3200" dirty="0"/>
          </a:p>
        </p:txBody>
      </p:sp>
      <p:pic>
        <p:nvPicPr>
          <p:cNvPr id="180226" name="Picture 2" descr="http://i.dailymail.co.uk/i/pix/2008/06/26/article-0-01C1510B00000578-771_468x310.jpg"/>
          <p:cNvPicPr>
            <a:picLocks noChangeAspect="1" noChangeArrowheads="1"/>
          </p:cNvPicPr>
          <p:nvPr/>
        </p:nvPicPr>
        <p:blipFill>
          <a:blip r:embed="rId2" cstate="print"/>
          <a:srcRect/>
          <a:stretch>
            <a:fillRect/>
          </a:stretch>
        </p:blipFill>
        <p:spPr bwMode="auto">
          <a:xfrm>
            <a:off x="3124200" y="2286001"/>
            <a:ext cx="4457700" cy="2952751"/>
          </a:xfrm>
          <a:prstGeom prst="rect">
            <a:avLst/>
          </a:prstGeom>
          <a:noFill/>
        </p:spPr>
      </p:pic>
      <p:pic>
        <p:nvPicPr>
          <p:cNvPr id="180228" name="Picture 4" descr="https://static01.nyt.com/images/2008/06/27/us/27scotus2.600.jpg"/>
          <p:cNvPicPr>
            <a:picLocks noChangeAspect="1" noChangeArrowheads="1"/>
          </p:cNvPicPr>
          <p:nvPr/>
        </p:nvPicPr>
        <p:blipFill>
          <a:blip r:embed="rId3" cstate="print"/>
          <a:srcRect/>
          <a:stretch>
            <a:fillRect/>
          </a:stretch>
        </p:blipFill>
        <p:spPr bwMode="auto">
          <a:xfrm>
            <a:off x="1524000" y="3762376"/>
            <a:ext cx="5638800" cy="3095625"/>
          </a:xfrm>
          <a:prstGeom prst="rect">
            <a:avLst/>
          </a:prstGeom>
          <a:noFill/>
        </p:spPr>
      </p:pic>
      <p:pic>
        <p:nvPicPr>
          <p:cNvPr id="180230" name="Picture 6" descr="http://smartgunlaws.org/wp-content/uploads/2013/11/CERTGraphic.jpg"/>
          <p:cNvPicPr>
            <a:picLocks noChangeAspect="1" noChangeArrowheads="1"/>
          </p:cNvPicPr>
          <p:nvPr/>
        </p:nvPicPr>
        <p:blipFill>
          <a:blip r:embed="rId4" cstate="print"/>
          <a:srcRect/>
          <a:stretch>
            <a:fillRect/>
          </a:stretch>
        </p:blipFill>
        <p:spPr bwMode="auto">
          <a:xfrm>
            <a:off x="8772526" y="3124201"/>
            <a:ext cx="1895475" cy="3600451"/>
          </a:xfrm>
          <a:prstGeom prst="rect">
            <a:avLst/>
          </a:prstGeom>
          <a:noFill/>
        </p:spPr>
      </p:pic>
      <p:pic>
        <p:nvPicPr>
          <p:cNvPr id="180232" name="Picture 8" descr="https://riversong.files.wordpress.com/2013/01/dc-v-heller.jpg"/>
          <p:cNvPicPr>
            <a:picLocks noChangeAspect="1" noChangeArrowheads="1"/>
          </p:cNvPicPr>
          <p:nvPr/>
        </p:nvPicPr>
        <p:blipFill>
          <a:blip r:embed="rId5" cstate="print"/>
          <a:srcRect/>
          <a:stretch>
            <a:fillRect/>
          </a:stretch>
        </p:blipFill>
        <p:spPr bwMode="auto">
          <a:xfrm>
            <a:off x="3200400" y="152400"/>
            <a:ext cx="8991600" cy="6110834"/>
          </a:xfrm>
          <a:prstGeom prst="rect">
            <a:avLst/>
          </a:prstGeom>
          <a:noFill/>
        </p:spPr>
      </p:pic>
    </p:spTree>
    <p:extLst>
      <p:ext uri="{BB962C8B-B14F-4D97-AF65-F5344CB8AC3E}">
        <p14:creationId xmlns:p14="http://schemas.microsoft.com/office/powerpoint/2010/main" val="27984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1000"/>
                                        <p:tgtEl>
                                          <p:spTgt spid="180232"/>
                                        </p:tgtEl>
                                      </p:cBhvr>
                                    </p:animEffect>
                                    <p:anim calcmode="lin" valueType="num">
                                      <p:cBhvr>
                                        <p:cTn id="8" dur="1000" fill="hold"/>
                                        <p:tgtEl>
                                          <p:spTgt spid="180232"/>
                                        </p:tgtEl>
                                        <p:attrNameLst>
                                          <p:attrName>ppt_x</p:attrName>
                                        </p:attrNameLst>
                                      </p:cBhvr>
                                      <p:tavLst>
                                        <p:tav tm="0">
                                          <p:val>
                                            <p:strVal val="#ppt_x"/>
                                          </p:val>
                                        </p:tav>
                                        <p:tav tm="100000">
                                          <p:val>
                                            <p:strVal val="#ppt_x"/>
                                          </p:val>
                                        </p:tav>
                                      </p:tavLst>
                                    </p:anim>
                                    <p:anim calcmode="lin" valueType="num">
                                      <p:cBhvr>
                                        <p:cTn id="9" dur="1000" fill="hold"/>
                                        <p:tgtEl>
                                          <p:spTgt spid="180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152400"/>
            <a:ext cx="3124200" cy="990600"/>
          </a:xfrm>
        </p:spPr>
        <p:txBody>
          <a:bodyPr/>
          <a:lstStyle/>
          <a:p>
            <a:r>
              <a:rPr lang="en-US" dirty="0" smtClean="0"/>
              <a:t>Why?</a:t>
            </a:r>
            <a:endParaRPr lang="en-US" dirty="0"/>
          </a:p>
        </p:txBody>
      </p:sp>
      <p:pic>
        <p:nvPicPr>
          <p:cNvPr id="173058" name="Picture 2"/>
          <p:cNvPicPr>
            <a:picLocks noChangeAspect="1" noChangeArrowheads="1"/>
          </p:cNvPicPr>
          <p:nvPr/>
        </p:nvPicPr>
        <p:blipFill>
          <a:blip r:embed="rId2" cstate="print"/>
          <a:srcRect/>
          <a:stretch>
            <a:fillRect/>
          </a:stretch>
        </p:blipFill>
        <p:spPr bwMode="auto">
          <a:xfrm>
            <a:off x="1524000" y="-1"/>
            <a:ext cx="5562600" cy="6849633"/>
          </a:xfrm>
          <a:prstGeom prst="rect">
            <a:avLst/>
          </a:prstGeom>
          <a:noFill/>
          <a:ln w="9525">
            <a:noFill/>
            <a:miter lim="800000"/>
            <a:headEnd/>
            <a:tailEnd/>
          </a:ln>
        </p:spPr>
      </p:pic>
      <p:pic>
        <p:nvPicPr>
          <p:cNvPr id="173059" name="Picture 3"/>
          <p:cNvPicPr>
            <a:picLocks noGrp="1" noChangeAspect="1" noChangeArrowheads="1"/>
          </p:cNvPicPr>
          <p:nvPr>
            <p:ph sz="quarter" idx="1"/>
          </p:nvPr>
        </p:nvPicPr>
        <p:blipFill>
          <a:blip r:embed="rId3" cstate="print"/>
          <a:srcRect/>
          <a:stretch>
            <a:fillRect/>
          </a:stretch>
        </p:blipFill>
        <p:spPr bwMode="auto">
          <a:xfrm>
            <a:off x="3505200" y="0"/>
            <a:ext cx="7162800" cy="6908172"/>
          </a:xfrm>
          <a:prstGeom prst="rect">
            <a:avLst/>
          </a:prstGeom>
          <a:noFill/>
          <a:ln w="9525">
            <a:noFill/>
            <a:miter lim="800000"/>
            <a:headEnd/>
            <a:tailEnd/>
          </a:ln>
        </p:spPr>
      </p:pic>
    </p:spTree>
    <p:extLst>
      <p:ext uri="{BB962C8B-B14F-4D97-AF65-F5344CB8AC3E}">
        <p14:creationId xmlns:p14="http://schemas.microsoft.com/office/powerpoint/2010/main" val="6543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3059"/>
                                        </p:tgtEl>
                                        <p:attrNameLst>
                                          <p:attrName>style.visibility</p:attrName>
                                        </p:attrNameLst>
                                      </p:cBhvr>
                                      <p:to>
                                        <p:strVal val="visible"/>
                                      </p:to>
                                    </p:set>
                                    <p:anim calcmode="lin" valueType="num">
                                      <p:cBhvr additive="base">
                                        <p:cTn id="7" dur="500" fill="hold"/>
                                        <p:tgtEl>
                                          <p:spTgt spid="173059"/>
                                        </p:tgtEl>
                                        <p:attrNameLst>
                                          <p:attrName>ppt_x</p:attrName>
                                        </p:attrNameLst>
                                      </p:cBhvr>
                                      <p:tavLst>
                                        <p:tav tm="0">
                                          <p:val>
                                            <p:strVal val="#ppt_x"/>
                                          </p:val>
                                        </p:tav>
                                        <p:tav tm="100000">
                                          <p:val>
                                            <p:strVal val="#ppt_x"/>
                                          </p:val>
                                        </p:tav>
                                      </p:tavLst>
                                    </p:anim>
                                    <p:anim calcmode="lin" valueType="num">
                                      <p:cBhvr additive="base">
                                        <p:cTn id="8" dur="500" fill="hold"/>
                                        <p:tgtEl>
                                          <p:spTgt spid="173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Bernard MT Condensed</vt:lpstr>
      <vt:lpstr>Bookman Old Style</vt:lpstr>
      <vt:lpstr>Calibri</vt:lpstr>
      <vt:lpstr>Footlight MT Light</vt:lpstr>
      <vt:lpstr>Gill Sans MT</vt:lpstr>
      <vt:lpstr>Wingdings</vt:lpstr>
      <vt:lpstr>Wingdings 3</vt:lpstr>
      <vt:lpstr>1_Office Theme</vt:lpstr>
      <vt:lpstr>2_Origin</vt:lpstr>
      <vt:lpstr>PowerPoint Presentation</vt:lpstr>
      <vt:lpstr>Bill of Rights</vt:lpstr>
      <vt:lpstr>Amendment One</vt:lpstr>
      <vt:lpstr>PowerPoint Presentation</vt:lpstr>
      <vt:lpstr>PowerPoint Presentation</vt:lpstr>
      <vt:lpstr>Prior Restraint</vt:lpstr>
      <vt:lpstr>Amendment Two</vt:lpstr>
      <vt:lpstr>Individual Gun Rights?</vt:lpstr>
      <vt:lpstr>Why?</vt:lpstr>
      <vt:lpstr>Amendment Three</vt:lpstr>
      <vt:lpstr>Amendment Four</vt:lpstr>
      <vt:lpstr>Amendment Five</vt:lpstr>
      <vt:lpstr>Amendment Six</vt:lpstr>
      <vt:lpstr>Amendment Seven</vt:lpstr>
      <vt:lpstr>Amendment Eight</vt:lpstr>
      <vt:lpstr>PowerPoint Presentation</vt:lpstr>
      <vt:lpstr>PowerPoint Presentation</vt:lpstr>
      <vt:lpstr>Amendment Nine</vt:lpstr>
      <vt:lpstr>Amendment Ten</vt:lpstr>
      <vt:lpstr>Bill of Rights Review Games and Cool Sites </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Matheny, Ross</dc:creator>
  <cp:lastModifiedBy>Matheny, Ross</cp:lastModifiedBy>
  <cp:revision>1</cp:revision>
  <dcterms:created xsi:type="dcterms:W3CDTF">2018-10-24T16:59:26Z</dcterms:created>
  <dcterms:modified xsi:type="dcterms:W3CDTF">2018-10-24T16:59:36Z</dcterms:modified>
</cp:coreProperties>
</file>