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58" r:id="rId4"/>
    <p:sldId id="259" r:id="rId5"/>
    <p:sldId id="257" r:id="rId6"/>
    <p:sldId id="262" r:id="rId7"/>
    <p:sldId id="263" r:id="rId8"/>
    <p:sldId id="264" r:id="rId9"/>
    <p:sldId id="265" r:id="rId10"/>
    <p:sldId id="266" r:id="rId11"/>
    <p:sldId id="267" r:id="rId12"/>
    <p:sldId id="268" r:id="rId13"/>
    <p:sldId id="270" r:id="rId14"/>
    <p:sldId id="269" r:id="rId15"/>
    <p:sldId id="271" r:id="rId16"/>
    <p:sldId id="272" r:id="rId17"/>
    <p:sldId id="260" r:id="rId18"/>
    <p:sldId id="274" r:id="rId19"/>
    <p:sldId id="273" r:id="rId20"/>
    <p:sldId id="275" r:id="rId21"/>
    <p:sldId id="26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A8D0A53-DBEE-4A17-9367-73D9ECD996BA}" type="datetimeFigureOut">
              <a:rPr lang="en-US" smtClean="0"/>
              <a:t>12/5/2014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5EAE975-FD38-4D9E-A9F9-E745E1BA0F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A8D0A53-DBEE-4A17-9367-73D9ECD996BA}" type="datetimeFigureOut">
              <a:rPr lang="en-US" smtClean="0"/>
              <a:t>12/5/2014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5EAE975-FD38-4D9E-A9F9-E745E1BA0F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A8D0A53-DBEE-4A17-9367-73D9ECD996BA}" type="datetimeFigureOut">
              <a:rPr lang="en-US" smtClean="0"/>
              <a:t>12/5/2014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5EAE975-FD38-4D9E-A9F9-E745E1BA0F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A8D0A53-DBEE-4A17-9367-73D9ECD996BA}" type="datetimeFigureOut">
              <a:rPr lang="en-US" smtClean="0"/>
              <a:t>12/5/2014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EAE975-FD38-4D9E-A9F9-E745E1BA0F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A8D0A53-DBEE-4A17-9367-73D9ECD996BA}" type="datetimeFigureOut">
              <a:rPr lang="en-US" smtClean="0"/>
              <a:t>12/5/2014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EAE975-FD38-4D9E-A9F9-E745E1BA0FC8}"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A8D0A53-DBEE-4A17-9367-73D9ECD996BA}" type="datetimeFigureOut">
              <a:rPr lang="en-US" smtClean="0"/>
              <a:t>12/5/2014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5EAE975-FD38-4D9E-A9F9-E745E1BA0F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Anti-Suffrage</a:t>
            </a:r>
            <a:endParaRPr lang="en-US" dirty="0"/>
          </a:p>
        </p:txBody>
      </p:sp>
      <p:sp>
        <p:nvSpPr>
          <p:cNvPr id="3" name="Subtitle 2"/>
          <p:cNvSpPr>
            <a:spLocks noGrp="1"/>
          </p:cNvSpPr>
          <p:nvPr>
            <p:ph type="subTitle" idx="1"/>
          </p:nvPr>
        </p:nvSpPr>
        <p:spPr/>
        <p:txBody>
          <a:bodyPr/>
          <a:lstStyle/>
          <a:p>
            <a:r>
              <a:rPr lang="en-US" dirty="0" smtClean="0"/>
              <a:t>Here’s what some people had to say about the idea of women voting…</a:t>
            </a:r>
            <a:endParaRPr lang="en-US" dirty="0"/>
          </a:p>
        </p:txBody>
      </p:sp>
      <p:pic>
        <p:nvPicPr>
          <p:cNvPr id="24578" name="Picture 2" descr="C:\Users\mccormickc\AppData\Local\Microsoft\Windows\Temporary Internet Files\Content.IE5\19T8LR2O\MC900304687[1].wmf"/>
          <p:cNvPicPr>
            <a:picLocks noChangeAspect="1" noChangeArrowheads="1"/>
          </p:cNvPicPr>
          <p:nvPr/>
        </p:nvPicPr>
        <p:blipFill>
          <a:blip r:embed="rId2" cstate="print"/>
          <a:srcRect/>
          <a:stretch>
            <a:fillRect/>
          </a:stretch>
        </p:blipFill>
        <p:spPr bwMode="auto">
          <a:xfrm>
            <a:off x="152400" y="4724400"/>
            <a:ext cx="1827886" cy="1821485"/>
          </a:xfrm>
          <a:prstGeom prst="rect">
            <a:avLst/>
          </a:prstGeom>
          <a:noFill/>
        </p:spPr>
      </p:pic>
      <p:pic>
        <p:nvPicPr>
          <p:cNvPr id="24579" name="Picture 3" descr="C:\Users\mccormickc\AppData\Local\Microsoft\Windows\Temporary Internet Files\Content.IE5\7DEXF6KE\MC900301340[1].wmf"/>
          <p:cNvPicPr>
            <a:picLocks noChangeAspect="1" noChangeArrowheads="1"/>
          </p:cNvPicPr>
          <p:nvPr/>
        </p:nvPicPr>
        <p:blipFill>
          <a:blip r:embed="rId3" cstate="print"/>
          <a:srcRect/>
          <a:stretch>
            <a:fillRect/>
          </a:stretch>
        </p:blipFill>
        <p:spPr bwMode="auto">
          <a:xfrm>
            <a:off x="7317029" y="5341925"/>
            <a:ext cx="1826971" cy="1516075"/>
          </a:xfrm>
          <a:prstGeom prst="rect">
            <a:avLst/>
          </a:prstGeom>
          <a:noFill/>
        </p:spPr>
      </p:pic>
      <p:pic>
        <p:nvPicPr>
          <p:cNvPr id="24580" name="Picture 4" descr="C:\Users\mccormickc\AppData\Local\Microsoft\Windows\Temporary Internet Files\Content.IE5\19T8LR2O\MC900174329[1].wmf"/>
          <p:cNvPicPr>
            <a:picLocks noChangeAspect="1" noChangeArrowheads="1"/>
          </p:cNvPicPr>
          <p:nvPr/>
        </p:nvPicPr>
        <p:blipFill>
          <a:blip r:embed="rId4" cstate="print"/>
          <a:srcRect/>
          <a:stretch>
            <a:fillRect/>
          </a:stretch>
        </p:blipFill>
        <p:spPr bwMode="auto">
          <a:xfrm>
            <a:off x="2743200" y="5533949"/>
            <a:ext cx="1809598" cy="1324051"/>
          </a:xfrm>
          <a:prstGeom prst="rect">
            <a:avLst/>
          </a:prstGeom>
          <a:noFill/>
        </p:spPr>
      </p:pic>
      <p:pic>
        <p:nvPicPr>
          <p:cNvPr id="24581" name="Picture 5" descr="C:\Users\mccormickc\AppData\Local\Microsoft\Windows\Temporary Internet Files\Content.IE5\7DEXF6KE\MC900338462[1].wmf"/>
          <p:cNvPicPr>
            <a:picLocks noChangeAspect="1" noChangeArrowheads="1"/>
          </p:cNvPicPr>
          <p:nvPr/>
        </p:nvPicPr>
        <p:blipFill>
          <a:blip r:embed="rId5" cstate="print"/>
          <a:srcRect/>
          <a:stretch>
            <a:fillRect/>
          </a:stretch>
        </p:blipFill>
        <p:spPr bwMode="auto">
          <a:xfrm>
            <a:off x="8022031" y="0"/>
            <a:ext cx="1121969" cy="18004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a:p>
        </p:txBody>
      </p:sp>
      <p:pic>
        <p:nvPicPr>
          <p:cNvPr id="35842" name="Picture 2" descr="http://media.theweek.com/img/generic/Sufragette6.jpg"/>
          <p:cNvPicPr>
            <a:picLocks noChangeAspect="1" noChangeArrowheads="1"/>
          </p:cNvPicPr>
          <p:nvPr/>
        </p:nvPicPr>
        <p:blipFill>
          <a:blip r:embed="rId2" cstate="print"/>
          <a:srcRect/>
          <a:stretch>
            <a:fillRect/>
          </a:stretch>
        </p:blipFill>
        <p:spPr bwMode="auto">
          <a:xfrm>
            <a:off x="3853816" y="0"/>
            <a:ext cx="430911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581400"/>
            <a:ext cx="3657600" cy="274320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a:xfrm>
            <a:off x="0" y="0"/>
            <a:ext cx="7239000" cy="4846320"/>
          </a:xfrm>
        </p:spPr>
        <p:txBody>
          <a:bodyPr/>
          <a:lstStyle/>
          <a:p>
            <a:pPr>
              <a:buNone/>
            </a:pPr>
            <a:r>
              <a:rPr lang="en-US" dirty="0" smtClean="0"/>
              <a:t>The Ducking Stool</a:t>
            </a:r>
          </a:p>
          <a:p>
            <a:pPr>
              <a:buNone/>
            </a:pPr>
            <a:r>
              <a:rPr lang="en-US" dirty="0" smtClean="0"/>
              <a:t>And a nice deep pool</a:t>
            </a:r>
          </a:p>
          <a:p>
            <a:pPr>
              <a:buNone/>
            </a:pPr>
            <a:r>
              <a:rPr lang="en-US" dirty="0" smtClean="0"/>
              <a:t>Were our forefathers</a:t>
            </a:r>
          </a:p>
          <a:p>
            <a:pPr>
              <a:buNone/>
            </a:pPr>
            <a:r>
              <a:rPr lang="en-US" dirty="0" smtClean="0"/>
              <a:t>Plan for a scold</a:t>
            </a:r>
          </a:p>
          <a:p>
            <a:pPr>
              <a:buNone/>
            </a:pPr>
            <a:r>
              <a:rPr lang="en-US" dirty="0" smtClean="0"/>
              <a:t>And could I have my way</a:t>
            </a:r>
          </a:p>
          <a:p>
            <a:pPr>
              <a:buNone/>
            </a:pPr>
            <a:r>
              <a:rPr lang="en-US" dirty="0" smtClean="0"/>
              <a:t>Each suffragette today</a:t>
            </a:r>
          </a:p>
          <a:p>
            <a:pPr>
              <a:buNone/>
            </a:pPr>
            <a:r>
              <a:rPr lang="en-US" dirty="0" smtClean="0"/>
              <a:t>Should “take the chair”</a:t>
            </a:r>
          </a:p>
          <a:p>
            <a:pPr>
              <a:buNone/>
            </a:pPr>
            <a:r>
              <a:rPr lang="en-US" dirty="0" smtClean="0"/>
              <a:t>And find the water cold</a:t>
            </a:r>
            <a:endParaRPr lang="en-US" dirty="0"/>
          </a:p>
        </p:txBody>
      </p:sp>
      <p:pic>
        <p:nvPicPr>
          <p:cNvPr id="34818" name="Picture 2" descr="http://media.theweek.com/img/generic/Suffragette7.jpg"/>
          <p:cNvPicPr>
            <a:picLocks noChangeAspect="1" noChangeArrowheads="1"/>
          </p:cNvPicPr>
          <p:nvPr/>
        </p:nvPicPr>
        <p:blipFill>
          <a:blip r:embed="rId2" cstate="print"/>
          <a:srcRect/>
          <a:stretch>
            <a:fillRect/>
          </a:stretch>
        </p:blipFill>
        <p:spPr bwMode="auto">
          <a:xfrm>
            <a:off x="3962400" y="42786"/>
            <a:ext cx="4248150" cy="68152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450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450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450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450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450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450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grpId="0" nodeType="withEffect">
                                  <p:stCondLst>
                                    <p:cond delay="450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par>
                                <p:cTn id="26" presetID="24" presetClass="entr" presetSubtype="0" fill="hold" grpId="0" nodeType="withEffect">
                                  <p:stCondLst>
                                    <p:cond delay="450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39938" name="Picture 2" descr="http://media.theweek.com/img/generic/Suffragette8.jpg"/>
          <p:cNvPicPr>
            <a:picLocks noChangeAspect="1" noChangeArrowheads="1"/>
          </p:cNvPicPr>
          <p:nvPr/>
        </p:nvPicPr>
        <p:blipFill>
          <a:blip r:embed="rId2" cstate="print"/>
          <a:srcRect/>
          <a:stretch>
            <a:fillRect/>
          </a:stretch>
        </p:blipFill>
        <p:spPr bwMode="auto">
          <a:xfrm>
            <a:off x="3806190" y="0"/>
            <a:ext cx="442341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20040"/>
            <a:ext cx="9067800" cy="441960"/>
          </a:xfrm>
        </p:spPr>
        <p:txBody>
          <a:bodyPr>
            <a:normAutofit fontScale="90000"/>
          </a:bodyPr>
          <a:lstStyle/>
          <a:p>
            <a:r>
              <a:rPr lang="en-US" dirty="0" smtClean="0"/>
              <a:t>Message, Purpose, Value, limitations</a:t>
            </a:r>
            <a:endParaRPr lang="en-US" dirty="0"/>
          </a:p>
        </p:txBody>
      </p:sp>
      <p:pic>
        <p:nvPicPr>
          <p:cNvPr id="37890" name="Picture 2" descr="http://media.theweek.com/img/generic/Suffragette9.jpg"/>
          <p:cNvPicPr>
            <a:picLocks noChangeAspect="1" noChangeArrowheads="1"/>
          </p:cNvPicPr>
          <p:nvPr/>
        </p:nvPicPr>
        <p:blipFill>
          <a:blip r:embed="rId2" cstate="print"/>
          <a:srcRect/>
          <a:stretch>
            <a:fillRect/>
          </a:stretch>
        </p:blipFill>
        <p:spPr bwMode="auto">
          <a:xfrm>
            <a:off x="0" y="875109"/>
            <a:ext cx="9144000" cy="59578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001000" cy="1051560"/>
          </a:xfrm>
        </p:spPr>
        <p:txBody>
          <a:bodyPr>
            <a:normAutofit fontScale="90000"/>
          </a:bodyPr>
          <a:lstStyle/>
          <a:p>
            <a:r>
              <a:rPr lang="en-US" dirty="0" smtClean="0"/>
              <a:t>Message, Purpose, Value, limitations</a:t>
            </a:r>
            <a:endParaRPr lang="en-US" dirty="0"/>
          </a:p>
        </p:txBody>
      </p:sp>
      <p:pic>
        <p:nvPicPr>
          <p:cNvPr id="38914" name="Picture 2" descr="http://media.theweek.com/img/generic/Suffragette10.jpg"/>
          <p:cNvPicPr>
            <a:picLocks noChangeAspect="1" noChangeArrowheads="1"/>
          </p:cNvPicPr>
          <p:nvPr/>
        </p:nvPicPr>
        <p:blipFill>
          <a:blip r:embed="rId2" cstate="print"/>
          <a:srcRect/>
          <a:stretch>
            <a:fillRect/>
          </a:stretch>
        </p:blipFill>
        <p:spPr bwMode="auto">
          <a:xfrm>
            <a:off x="0" y="1371600"/>
            <a:ext cx="8160000"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41986" name="Picture 2" descr="http://media.theweek.com/img/generic/Suffragette11.jpg"/>
          <p:cNvPicPr>
            <a:picLocks noChangeAspect="1" noChangeArrowheads="1"/>
          </p:cNvPicPr>
          <p:nvPr/>
        </p:nvPicPr>
        <p:blipFill>
          <a:blip r:embed="rId2" cstate="print"/>
          <a:srcRect/>
          <a:stretch>
            <a:fillRect/>
          </a:stretch>
        </p:blipFill>
        <p:spPr bwMode="auto">
          <a:xfrm>
            <a:off x="3848100" y="0"/>
            <a:ext cx="43434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40962" name="Picture 2" descr="http://media.theweek.com/img/generic/Suffragette12.jpg"/>
          <p:cNvPicPr>
            <a:picLocks noChangeAspect="1" noChangeArrowheads="1"/>
          </p:cNvPicPr>
          <p:nvPr/>
        </p:nvPicPr>
        <p:blipFill>
          <a:blip r:embed="rId2" cstate="print"/>
          <a:srcRect/>
          <a:stretch>
            <a:fillRect/>
          </a:stretch>
        </p:blipFill>
        <p:spPr bwMode="auto">
          <a:xfrm>
            <a:off x="3895662" y="1"/>
            <a:ext cx="4257738"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2" name="Picture 4" descr="http://3.bp.blogspot.com/-Hwn_ubv8L6Q/Uytd_q9r8vI/AAAAAAAABNQ/U6a7AxlnqL8/s1600/wilson.png"/>
          <p:cNvPicPr>
            <a:picLocks noChangeAspect="1" noChangeArrowheads="1"/>
          </p:cNvPicPr>
          <p:nvPr/>
        </p:nvPicPr>
        <p:blipFill>
          <a:blip r:embed="rId2" cstate="print"/>
          <a:srcRect/>
          <a:stretch>
            <a:fillRect/>
          </a:stretch>
        </p:blipFill>
        <p:spPr bwMode="auto">
          <a:xfrm>
            <a:off x="2971800" y="93993"/>
            <a:ext cx="5229225" cy="67640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44034" name="Picture 2" descr="USAsuffrage4.jpg"/>
          <p:cNvPicPr>
            <a:picLocks noChangeAspect="1" noChangeArrowheads="1"/>
          </p:cNvPicPr>
          <p:nvPr/>
        </p:nvPicPr>
        <p:blipFill>
          <a:blip r:embed="rId2" cstate="print"/>
          <a:srcRect/>
          <a:stretch>
            <a:fillRect/>
          </a:stretch>
        </p:blipFill>
        <p:spPr bwMode="auto">
          <a:xfrm>
            <a:off x="4419600" y="0"/>
            <a:ext cx="3771900" cy="690449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2" descr="http://theantifeminist.com/wp-content/uploads/2012/09/We_Want_The_Vote.jpg"/>
          <p:cNvPicPr>
            <a:picLocks noChangeAspect="1" noChangeArrowheads="1"/>
          </p:cNvPicPr>
          <p:nvPr/>
        </p:nvPicPr>
        <p:blipFill>
          <a:blip r:embed="rId2" cstate="print"/>
          <a:srcRect/>
          <a:stretch>
            <a:fillRect/>
          </a:stretch>
        </p:blipFill>
        <p:spPr bwMode="auto">
          <a:xfrm>
            <a:off x="3957388" y="0"/>
            <a:ext cx="4196012"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idx="1"/>
          </p:nvPr>
        </p:nvSpPr>
        <p:spPr/>
        <p:txBody>
          <a:bodyPr/>
          <a:lstStyle/>
          <a:p>
            <a:r>
              <a:rPr lang="en-US" dirty="0" smtClean="0"/>
              <a:t>With your table group discuss the OPVL of the documents you have.</a:t>
            </a:r>
          </a:p>
          <a:p>
            <a:r>
              <a:rPr lang="en-US" dirty="0" smtClean="0"/>
              <a:t>What arguments are they making?</a:t>
            </a:r>
          </a:p>
          <a:p>
            <a:r>
              <a:rPr lang="en-US" dirty="0" smtClean="0"/>
              <a:t>What logic are they using?</a:t>
            </a:r>
          </a:p>
          <a:p>
            <a:r>
              <a:rPr lang="en-US" dirty="0" smtClean="0"/>
              <a:t>How could someone refute that logic?</a:t>
            </a:r>
          </a:p>
          <a:p>
            <a:pPr lvl="1"/>
            <a:r>
              <a:rPr lang="en-US" dirty="0" smtClean="0"/>
              <a:t>Could you create similar arguments deny other groups of people privileges or rights?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040"/>
            <a:ext cx="3962400" cy="4785360"/>
          </a:xfrm>
        </p:spPr>
        <p:txBody>
          <a:bodyPr>
            <a:normAutofit/>
          </a:bodyPr>
          <a:lstStyle/>
          <a:p>
            <a:r>
              <a:rPr lang="en-US" dirty="0" smtClean="0"/>
              <a:t>Message, Purpose, Value, limitations</a:t>
            </a:r>
            <a:endParaRPr lang="en-US" dirty="0"/>
          </a:p>
        </p:txBody>
      </p:sp>
      <p:pic>
        <p:nvPicPr>
          <p:cNvPr id="43010" name="Picture 2" descr="http://www.historytunes.com/images/synopsis/36.jpg"/>
          <p:cNvPicPr>
            <a:picLocks noChangeAspect="1" noChangeArrowheads="1"/>
          </p:cNvPicPr>
          <p:nvPr/>
        </p:nvPicPr>
        <p:blipFill>
          <a:blip r:embed="rId2" cstate="print"/>
          <a:srcRect/>
          <a:stretch>
            <a:fillRect/>
          </a:stretch>
        </p:blipFill>
        <p:spPr bwMode="auto">
          <a:xfrm>
            <a:off x="2932747" y="228600"/>
            <a:ext cx="5220653" cy="6629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Background</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Throughout history, there were people who did not want women to vote. Women would work, they would pay taxes, they would technically be considered citizens... but voting was for men. In America, when the right to vote was extended to include all races, all social positions, and all incomes, women were still not included. It didn't matter if a man was illiterate, had been to jail, or if he was the town drunk. He could vote, and a woman, no matter who she was, could not.</a:t>
            </a:r>
          </a:p>
          <a:p>
            <a:r>
              <a:rPr lang="en-US" dirty="0" smtClean="0"/>
              <a:t>Women suffragists (suffragettes) began campaigning in democratic countries all over the world to change this, starting in the mid-19th century. Their campaigns were largely peaceful and dignified... at least by 21st century standards. But by 19th century standards, these women were abhorrent and indecent, making fools of themselves by demanding to be treated like men.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One of the most notable things about the arguments put forth by the anti-suffragette movement was how weak its position was. Anti-suffragette arguments relied heavily on emotional manipulation and downright hateful nastiness. Humor was a much-used weapon against suffragettes. They were easy to depict as embittered old maids, brutal scolds, and cigar-smoking transvestites.</a:t>
            </a:r>
          </a:p>
          <a:p>
            <a:endParaRPr lang="en-US" dirty="0" smtClean="0"/>
          </a:p>
          <a:p>
            <a:r>
              <a:rPr lang="en-US" dirty="0" smtClean="0"/>
              <a:t>By Therese </a:t>
            </a:r>
            <a:r>
              <a:rPr lang="en-US" dirty="0" err="1" smtClean="0"/>
              <a:t>Oneill</a:t>
            </a:r>
            <a:r>
              <a:rPr lang="en-US" dirty="0" smtClean="0"/>
              <a:t>  (The Week)</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media.theweek.com/img/generic/Suffragette1.jpg"/>
          <p:cNvPicPr>
            <a:picLocks noChangeAspect="1" noChangeArrowheads="1"/>
          </p:cNvPicPr>
          <p:nvPr/>
        </p:nvPicPr>
        <p:blipFill>
          <a:blip r:embed="rId2" cstate="print"/>
          <a:srcRect/>
          <a:stretch>
            <a:fillRect/>
          </a:stretch>
        </p:blipFill>
        <p:spPr bwMode="auto">
          <a:xfrm>
            <a:off x="38275" y="1428750"/>
            <a:ext cx="8131365" cy="54292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810000" cy="46329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dirty="0"/>
          </a:p>
        </p:txBody>
      </p:sp>
      <p:pic>
        <p:nvPicPr>
          <p:cNvPr id="33794" name="Picture 2" descr="http://media.theweek.com/img/generic/Suffragette2USE.jpg"/>
          <p:cNvPicPr>
            <a:picLocks noChangeAspect="1" noChangeArrowheads="1"/>
          </p:cNvPicPr>
          <p:nvPr/>
        </p:nvPicPr>
        <p:blipFill>
          <a:blip r:embed="rId2" cstate="print"/>
          <a:srcRect/>
          <a:stretch>
            <a:fillRect/>
          </a:stretch>
        </p:blipFill>
        <p:spPr bwMode="auto">
          <a:xfrm>
            <a:off x="3733800" y="-47625"/>
            <a:ext cx="4419600" cy="6905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1757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a:p>
        </p:txBody>
      </p:sp>
      <p:pic>
        <p:nvPicPr>
          <p:cNvPr id="32770" name="Picture 2" descr="http://media.theweek.com/img/generic/Suffragette3USE.jpg"/>
          <p:cNvPicPr>
            <a:picLocks noChangeAspect="1" noChangeArrowheads="1"/>
          </p:cNvPicPr>
          <p:nvPr/>
        </p:nvPicPr>
        <p:blipFill>
          <a:blip r:embed="rId2" cstate="print"/>
          <a:srcRect/>
          <a:stretch>
            <a:fillRect/>
          </a:stretch>
        </p:blipFill>
        <p:spPr bwMode="auto">
          <a:xfrm>
            <a:off x="3643157" y="0"/>
            <a:ext cx="4510243" cy="69006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a:p>
        </p:txBody>
      </p:sp>
      <p:pic>
        <p:nvPicPr>
          <p:cNvPr id="31746" name="Picture 2" descr="http://media.theweek.com/img/generic/Suffragette4.jpg"/>
          <p:cNvPicPr>
            <a:picLocks noChangeAspect="1" noChangeArrowheads="1"/>
          </p:cNvPicPr>
          <p:nvPr/>
        </p:nvPicPr>
        <p:blipFill>
          <a:blip r:embed="rId2" cstate="print"/>
          <a:srcRect/>
          <a:stretch>
            <a:fillRect/>
          </a:stretch>
        </p:blipFill>
        <p:spPr bwMode="auto">
          <a:xfrm>
            <a:off x="4037349" y="76200"/>
            <a:ext cx="4077951" cy="66198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3657600" cy="4785360"/>
          </a:xfrm>
        </p:spPr>
        <p:txBody>
          <a:bodyPr>
            <a:normAutofit/>
          </a:bodyPr>
          <a:lstStyle/>
          <a:p>
            <a:r>
              <a:rPr lang="en-US" dirty="0" smtClean="0"/>
              <a:t>Message, Purpose, Value, limitations</a:t>
            </a:r>
            <a:endParaRPr lang="en-US" dirty="0"/>
          </a:p>
        </p:txBody>
      </p:sp>
      <p:sp>
        <p:nvSpPr>
          <p:cNvPr id="3" name="Content Placeholder 2"/>
          <p:cNvSpPr>
            <a:spLocks noGrp="1"/>
          </p:cNvSpPr>
          <p:nvPr>
            <p:ph idx="1"/>
          </p:nvPr>
        </p:nvSpPr>
        <p:spPr/>
        <p:txBody>
          <a:bodyPr/>
          <a:lstStyle/>
          <a:p>
            <a:endParaRPr lang="en-US"/>
          </a:p>
        </p:txBody>
      </p:sp>
      <p:pic>
        <p:nvPicPr>
          <p:cNvPr id="36866" name="Picture 2" descr="http://media.theweek.com/img/generic/Suffragette5.jpg"/>
          <p:cNvPicPr>
            <a:picLocks noChangeAspect="1" noChangeArrowheads="1"/>
          </p:cNvPicPr>
          <p:nvPr/>
        </p:nvPicPr>
        <p:blipFill>
          <a:blip r:embed="rId2" cstate="print"/>
          <a:srcRect/>
          <a:stretch>
            <a:fillRect/>
          </a:stretch>
        </p:blipFill>
        <p:spPr bwMode="auto">
          <a:xfrm>
            <a:off x="3810000" y="63000"/>
            <a:ext cx="4314825" cy="6795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159</TotalTime>
  <Words>435</Words>
  <Application>Microsoft Office PowerPoint</Application>
  <PresentationFormat>On-screen Show (4:3)</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Opulent</vt:lpstr>
      <vt:lpstr>Anti-Suffrage</vt:lpstr>
      <vt:lpstr>Preview</vt:lpstr>
      <vt:lpstr>A little Background</vt:lpstr>
      <vt:lpstr>PowerPoint Presentation</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Message, Purpose, Value, limitations</vt:lpstr>
      <vt:lpstr>PowerPoint Presentation</vt:lpstr>
      <vt:lpstr>Message, Purpose, Value, limitations</vt:lpstr>
      <vt:lpstr>Message, Purpose, Value, limitations</vt:lpstr>
      <vt:lpstr>Message, Purpose, Value, limitations</vt:lpstr>
      <vt:lpstr>PowerPoint Presentation</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Anti-Suffrage</dc:title>
  <dc:creator>Windows User</dc:creator>
  <cp:lastModifiedBy>Windows User</cp:lastModifiedBy>
  <cp:revision>7</cp:revision>
  <dcterms:created xsi:type="dcterms:W3CDTF">2014-12-05T15:38:25Z</dcterms:created>
  <dcterms:modified xsi:type="dcterms:W3CDTF">2014-12-05T18:26:27Z</dcterms:modified>
</cp:coreProperties>
</file>